
<file path=[Content_Types].xml><?xml version="1.0" encoding="utf-8"?>
<Types xmlns="http://schemas.openxmlformats.org/package/2006/content-types">
  <Default Extension="png" ContentType="image/png"/>
  <Default Extension="wma" ContentType="audio/x-ms-wma"/>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tags/tag9.xml" ContentType="application/vnd.openxmlformats-officedocument.presentationml.tags+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tags/tag12.xml" ContentType="application/vnd.openxmlformats-officedocument.presentationml.tags+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tags/tag14.xml" ContentType="application/vnd.openxmlformats-officedocument.presentationml.tags+xml"/>
  <Override PartName="/ppt/notesSlides/notesSlide16.xml" ContentType="application/vnd.openxmlformats-officedocument.presentationml.notesSlide+xml"/>
  <Override PartName="/ppt/tags/tag15.xml" ContentType="application/vnd.openxmlformats-officedocument.presentationml.tags+xml"/>
  <Override PartName="/ppt/notesSlides/notesSlide17.xml" ContentType="application/vnd.openxmlformats-officedocument.presentationml.notesSlide+xml"/>
  <Override PartName="/ppt/tags/tag16.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7.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73"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80" r:id="rId11"/>
    <p:sldId id="266" r:id="rId12"/>
    <p:sldId id="267" r:id="rId13"/>
    <p:sldId id="268" r:id="rId14"/>
    <p:sldId id="281"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B9CF38B-10ED-4B98-B39F-1452251E798E}">
          <p14:sldIdLst>
            <p14:sldId id="256"/>
          </p14:sldIdLst>
        </p14:section>
        <p14:section name="Intro" id="{E30CE212-CC52-499A-B388-EC77EFD61FA5}">
          <p14:sldIdLst>
            <p14:sldId id="257"/>
            <p14:sldId id="258"/>
            <p14:sldId id="259"/>
            <p14:sldId id="260"/>
            <p14:sldId id="261"/>
          </p14:sldIdLst>
        </p14:section>
        <p14:section name="Availability" id="{15CA36F4-8E26-4C7E-9CA3-6BABA991C571}">
          <p14:sldIdLst>
            <p14:sldId id="262"/>
            <p14:sldId id="263"/>
            <p14:sldId id="264"/>
            <p14:sldId id="280"/>
          </p14:sldIdLst>
        </p14:section>
        <p14:section name="Infrastructure" id="{B7D48101-FE1F-46DD-8483-6B3C54EC14BB}">
          <p14:sldIdLst>
            <p14:sldId id="266"/>
            <p14:sldId id="267"/>
            <p14:sldId id="268"/>
            <p14:sldId id="281"/>
          </p14:sldIdLst>
        </p14:section>
        <p14:section name="Usage Characteristics" id="{43EDFA61-93F2-4113-AAB9-8E051956BCBC}">
          <p14:sldIdLst>
            <p14:sldId id="270"/>
            <p14:sldId id="271"/>
            <p14:sldId id="272"/>
            <p14:sldId id="273"/>
          </p14:sldIdLst>
        </p14:section>
        <p14:section name="Conclusion" id="{B32C13DA-A4D1-4E51-BDA5-5B2AC6DA7E73}">
          <p14:sldIdLst>
            <p14:sldId id="274"/>
            <p14:sldId id="275"/>
            <p14:sldId id="276"/>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E0F9"/>
    <a:srgbClr val="008F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41" autoAdjust="0"/>
    <p:restoredTop sz="75472" autoAdjust="0"/>
  </p:normalViewPr>
  <p:slideViewPr>
    <p:cSldViewPr snapToGrid="0">
      <p:cViewPr varScale="1">
        <p:scale>
          <a:sx n="92" d="100"/>
          <a:sy n="92" d="100"/>
        </p:scale>
        <p:origin x="53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gif>
</file>

<file path=ppt/media/image10.jpg>
</file>

<file path=ppt/media/image2.png>
</file>

<file path=ppt/media/image3.png>
</file>

<file path=ppt/media/image4.png>
</file>

<file path=ppt/media/image5.png>
</file>

<file path=ppt/media/image6.png>
</file>

<file path=ppt/media/image7.png>
</file>

<file path=ppt/media/image8.jpg>
</file>

<file path=ppt/media/image9.gif>
</file>

<file path=ppt/media/media1.wma>
</file>

<file path=ppt/media/media10.wma>
</file>

<file path=ppt/media/media11.wma>
</file>

<file path=ppt/media/media12.wma>
</file>

<file path=ppt/media/media13.wma>
</file>

<file path=ppt/media/media14.wma>
</file>

<file path=ppt/media/media15.wma>
</file>

<file path=ppt/media/media16.wma>
</file>

<file path=ppt/media/media17.wma>
</file>

<file path=ppt/media/media18.wma>
</file>

<file path=ppt/media/media19.wma>
</file>

<file path=ppt/media/media2.wma>
</file>

<file path=ppt/media/media20.wma>
</file>

<file path=ppt/media/media21.wma>
</file>

<file path=ppt/media/media22.wma>
</file>

<file path=ppt/media/media3.wma>
</file>

<file path=ppt/media/media4.wm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04FF6E-2EF3-479B-AF51-BC542F8D9E1C}" type="datetimeFigureOut">
              <a:rPr lang="en-US" smtClean="0"/>
              <a:t>10/23/2013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90DD33-5020-4C7B-B396-567243682C71}" type="slidenum">
              <a:rPr lang="en-US" smtClean="0"/>
              <a:t>‹#›</a:t>
            </a:fld>
            <a:endParaRPr lang="en-US"/>
          </a:p>
        </p:txBody>
      </p:sp>
    </p:spTree>
    <p:extLst>
      <p:ext uri="{BB962C8B-B14F-4D97-AF65-F5344CB8AC3E}">
        <p14:creationId xmlns:p14="http://schemas.microsoft.com/office/powerpoint/2010/main" val="1639279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work presents the first</a:t>
            </a:r>
            <a:r>
              <a:rPr lang="en-US" baseline="0" dirty="0" smtClean="0"/>
              <a:t> view into Internet connectivity and usage in home networks</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1</a:t>
            </a:fld>
            <a:endParaRPr lang="en-US"/>
          </a:p>
        </p:txBody>
      </p:sp>
    </p:spTree>
    <p:extLst>
      <p:ext uri="{BB962C8B-B14F-4D97-AF65-F5344CB8AC3E}">
        <p14:creationId xmlns:p14="http://schemas.microsoft.com/office/powerpoint/2010/main" val="39830904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a:t>
            </a:r>
            <a:r>
              <a:rPr lang="en-US" baseline="0" dirty="0" smtClean="0"/>
              <a:t> we’ll look at some of the technologies inside the HN infrastructure, in particular the wireless connectivity. Other results on wired connectivity and devices in the home are in the paper.</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10</a:t>
            </a:fld>
            <a:endParaRPr lang="en-US"/>
          </a:p>
        </p:txBody>
      </p:sp>
    </p:spTree>
    <p:extLst>
      <p:ext uri="{BB962C8B-B14F-4D97-AF65-F5344CB8AC3E}">
        <p14:creationId xmlns:p14="http://schemas.microsoft.com/office/powerpoint/2010/main" val="3463601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3000" dirty="0" smtClean="0"/>
              <a:t>Why</a:t>
            </a:r>
            <a:r>
              <a:rPr lang="en-US" sz="3000" baseline="0" dirty="0" smtClean="0"/>
              <a:t> is the study of infrastructure important. One reason is </a:t>
            </a:r>
            <a:endParaRPr lang="en-US" sz="3000" dirty="0" smtClean="0"/>
          </a:p>
          <a:p>
            <a:pPr marL="514350" marR="0" lvl="1" indent="-514350" algn="l" defTabSz="914400" rtl="0" eaLnBrk="1" fontAlgn="auto" latinLnBrk="0" hangingPunct="1">
              <a:lnSpc>
                <a:spcPct val="100000"/>
              </a:lnSpc>
              <a:spcBef>
                <a:spcPts val="0"/>
              </a:spcBef>
              <a:spcAft>
                <a:spcPts val="0"/>
              </a:spcAft>
              <a:buClrTx/>
              <a:buSzTx/>
              <a:buFontTx/>
              <a:buAutoNum type="arabicPeriod"/>
              <a:tabLst/>
              <a:defRPr/>
            </a:pPr>
            <a:r>
              <a:rPr lang="en-US" sz="3000" dirty="0" smtClean="0"/>
              <a:t>To study connectivity patterns</a:t>
            </a:r>
            <a:r>
              <a:rPr lang="en-US" sz="1200" baseline="0" dirty="0" smtClean="0"/>
              <a:t> we didn’t know about</a:t>
            </a:r>
          </a:p>
          <a:p>
            <a:pPr marL="514350" marR="0" lvl="1" indent="-514350" algn="l" defTabSz="914400" rtl="0" eaLnBrk="1" fontAlgn="auto" latinLnBrk="0" hangingPunct="1">
              <a:lnSpc>
                <a:spcPct val="100000"/>
              </a:lnSpc>
              <a:spcBef>
                <a:spcPts val="0"/>
              </a:spcBef>
              <a:spcAft>
                <a:spcPts val="0"/>
              </a:spcAft>
              <a:buClrTx/>
              <a:buSzTx/>
              <a:buFontTx/>
              <a:buAutoNum type="arabicPeriod"/>
              <a:tabLst/>
              <a:defRPr/>
            </a:pPr>
            <a:r>
              <a:rPr lang="en-US" sz="1200" baseline="0" dirty="0" smtClean="0"/>
              <a:t>Users know their </a:t>
            </a:r>
            <a:r>
              <a:rPr lang="en-US" sz="1200" baseline="0" dirty="0" err="1" smtClean="0"/>
              <a:t>wifi</a:t>
            </a:r>
            <a:r>
              <a:rPr lang="en-US" sz="1200" baseline="0" dirty="0" smtClean="0"/>
              <a:t> is bad due to neighborhood interference, and regulators can use this study and approach to request more spectrum.</a:t>
            </a:r>
          </a:p>
          <a:p>
            <a:pPr marL="0" marR="0" lvl="1"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Important to users and </a:t>
            </a:r>
            <a:r>
              <a:rPr lang="en-US" sz="1200" baseline="0" dirty="0" err="1" smtClean="0"/>
              <a:t>regs</a:t>
            </a:r>
            <a:r>
              <a:rPr lang="en-US" sz="1200" baseline="0" dirty="0" smtClean="0"/>
              <a:t> who want to know how crowded the neighborhood is.</a:t>
            </a:r>
          </a:p>
          <a:p>
            <a:pPr marL="0" marR="0" lvl="1"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We study the infrastructure by regularly recording the number of devices connected to the router to expose connectivity patterns if any, and we monitor other access points seen from the gateway to get a hint about the neighborhood interference on the same channel as the router.</a:t>
            </a:r>
          </a:p>
          <a:p>
            <a:pPr marL="0" marR="0" lvl="1"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//(Furthermore cognitive radios develop schemes to sense and switch channels [Xeng2009] – this study can provide insight into channel occupancy)</a:t>
            </a:r>
            <a:endParaRPr lang="en-US" sz="3000" baseline="0" dirty="0" smtClean="0"/>
          </a:p>
        </p:txBody>
      </p:sp>
      <p:sp>
        <p:nvSpPr>
          <p:cNvPr id="4" name="Slide Number Placeholder 3"/>
          <p:cNvSpPr>
            <a:spLocks noGrp="1"/>
          </p:cNvSpPr>
          <p:nvPr>
            <p:ph type="sldNum" sz="quarter" idx="10"/>
          </p:nvPr>
        </p:nvSpPr>
        <p:spPr/>
        <p:txBody>
          <a:bodyPr/>
          <a:lstStyle/>
          <a:p>
            <a:fld id="{2290DD33-5020-4C7B-B396-567243682C71}" type="slidenum">
              <a:rPr lang="en-US" smtClean="0"/>
              <a:t>11</a:t>
            </a:fld>
            <a:endParaRPr lang="en-US"/>
          </a:p>
        </p:txBody>
      </p:sp>
    </p:spTree>
    <p:extLst>
      <p:ext uri="{BB962C8B-B14F-4D97-AF65-F5344CB8AC3E}">
        <p14:creationId xmlns:p14="http://schemas.microsoft.com/office/powerpoint/2010/main" val="14253629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a:t>
            </a:r>
            <a:r>
              <a:rPr lang="en-US" baseline="0" dirty="0" smtClean="0"/>
              <a:t> at</a:t>
            </a:r>
            <a:r>
              <a:rPr lang="en-US" dirty="0" smtClean="0"/>
              <a:t> connectivity of devices over the day</a:t>
            </a:r>
            <a:endParaRPr lang="en-US" baseline="0" dirty="0" smtClean="0"/>
          </a:p>
          <a:p>
            <a:pPr marL="171450" indent="-171450">
              <a:buFontTx/>
              <a:buChar char="-"/>
            </a:pPr>
            <a:r>
              <a:rPr lang="en-US" baseline="0" dirty="0" smtClean="0"/>
              <a:t>For weekends the number of devices seemed more consistent throughout the day</a:t>
            </a:r>
          </a:p>
          <a:p>
            <a:pPr marL="171450" indent="-171450">
              <a:buFontTx/>
              <a:buChar char="-"/>
            </a:pPr>
            <a:r>
              <a:rPr lang="en-US" baseline="0" dirty="0" smtClean="0"/>
              <a:t>For weekdays though, number of devices decreased during the afternoon and went back up again after the evening, presumably because the user is at work during the afternoon phase.</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12</a:t>
            </a:fld>
            <a:endParaRPr lang="en-US"/>
          </a:p>
        </p:txBody>
      </p:sp>
    </p:spTree>
    <p:extLst>
      <p:ext uri="{BB962C8B-B14F-4D97-AF65-F5344CB8AC3E}">
        <p14:creationId xmlns:p14="http://schemas.microsoft.com/office/powerpoint/2010/main" val="2422425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Next</a:t>
            </a:r>
            <a:r>
              <a:rPr lang="en-US" baseline="0" dirty="0" smtClean="0"/>
              <a:t> we look at the 2.4 GHz spectrum, in particular 1. the devices connected on the 2.4 GHz interface, and 2. the neighborhood APs on the same channel as the home gateway on 2.4 GHz. By default this is channel 11 but a user may change this as needed.</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We see that on an average the router sees 5 connected devices in the home network on 2.4 GHz. In some homes, this number may be as big as 10 devices.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We also see that on an average the router sees 20 other access points on the same channel as itself. In some cases, the number of neighborhood APs seen is more than 60!</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Interestingly, this distribution of neighborhood access points seen is actually bimodal – so we see either around 3 devices on </a:t>
            </a:r>
            <a:r>
              <a:rPr lang="en-US" baseline="0" dirty="0" err="1" smtClean="0"/>
              <a:t>avg</a:t>
            </a:r>
            <a:r>
              <a:rPr lang="en-US" baseline="0" dirty="0" smtClean="0"/>
              <a:t>, or as much as 20.</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So</a:t>
            </a:r>
            <a:r>
              <a:rPr lang="en-US" baseline="0" dirty="0" smtClean="0"/>
              <a:t>  2.4 GHz is crowded for HN and this may be a cause of bad </a:t>
            </a:r>
            <a:r>
              <a:rPr lang="en-US" baseline="0" dirty="0" err="1" smtClean="0"/>
              <a:t>wifi</a:t>
            </a:r>
            <a:r>
              <a:rPr lang="en-US" baseline="0" dirty="0" smtClean="0"/>
              <a:t> at times.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In the paper we also present similar results for the 5 GHz interface.</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13</a:t>
            </a:fld>
            <a:endParaRPr lang="en-US"/>
          </a:p>
        </p:txBody>
      </p:sp>
    </p:spTree>
    <p:extLst>
      <p:ext uri="{BB962C8B-B14F-4D97-AF65-F5344CB8AC3E}">
        <p14:creationId xmlns:p14="http://schemas.microsoft.com/office/powerpoint/2010/main" val="16298682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after looking at the availability of the HN, and the infrastructure in a HN, we reach the final part of the presentation, a look at the traffic usage in a home network.</a:t>
            </a:r>
          </a:p>
          <a:p>
            <a:r>
              <a:rPr lang="en-US" baseline="0" dirty="0" smtClean="0"/>
              <a:t>In this section I’ll talk about traffic patterns we observe, and compare actual usage with access link capacity.</a:t>
            </a:r>
            <a:endParaRPr lang="en-US" dirty="0" smtClean="0"/>
          </a:p>
        </p:txBody>
      </p:sp>
      <p:sp>
        <p:nvSpPr>
          <p:cNvPr id="4" name="Slide Number Placeholder 3"/>
          <p:cNvSpPr>
            <a:spLocks noGrp="1"/>
          </p:cNvSpPr>
          <p:nvPr>
            <p:ph type="sldNum" sz="quarter" idx="10"/>
          </p:nvPr>
        </p:nvSpPr>
        <p:spPr/>
        <p:txBody>
          <a:bodyPr/>
          <a:lstStyle/>
          <a:p>
            <a:fld id="{2290DD33-5020-4C7B-B396-567243682C71}" type="slidenum">
              <a:rPr lang="en-US" smtClean="0"/>
              <a:t>14</a:t>
            </a:fld>
            <a:endParaRPr lang="en-US"/>
          </a:p>
        </p:txBody>
      </p:sp>
    </p:spTree>
    <p:extLst>
      <p:ext uri="{BB962C8B-B14F-4D97-AF65-F5344CB8AC3E}">
        <p14:creationId xmlns:p14="http://schemas.microsoft.com/office/powerpoint/2010/main" val="7755949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Why do we want to measure usage characteristics.</a:t>
            </a:r>
            <a:r>
              <a:rPr lang="en-US" baseline="0" dirty="0" smtClean="0"/>
              <a:t>  For one,</a:t>
            </a:r>
            <a:endParaRPr lang="en-US" dirty="0" smtClean="0"/>
          </a:p>
          <a:p>
            <a:pPr marL="228600" indent="-228600">
              <a:buAutoNum type="arabicPeriod"/>
            </a:pPr>
            <a:r>
              <a:rPr lang="en-US" dirty="0" smtClean="0"/>
              <a:t>Important for users to know if their</a:t>
            </a:r>
            <a:r>
              <a:rPr lang="en-US" baseline="0" dirty="0" smtClean="0"/>
              <a:t> bandwidth is sufficient for their usage, or if they are underutilizing the link.</a:t>
            </a:r>
          </a:p>
          <a:p>
            <a:pPr marL="228600" indent="-228600">
              <a:buAutoNum type="arabicPeriod"/>
            </a:pPr>
            <a:r>
              <a:rPr lang="en-US" baseline="0" dirty="0" smtClean="0"/>
              <a:t>ISPs may be interested in seeing usage patterns – </a:t>
            </a:r>
            <a:r>
              <a:rPr lang="en-US" baseline="0" dirty="0" err="1" smtClean="0"/>
              <a:t>esp</a:t>
            </a:r>
            <a:r>
              <a:rPr lang="en-US" baseline="0" dirty="0" smtClean="0"/>
              <a:t> if usage patterns can give us a hint about the device being used.</a:t>
            </a:r>
          </a:p>
          <a:p>
            <a:pPr marL="0" indent="0">
              <a:buNone/>
            </a:pPr>
            <a:endParaRPr lang="en-US" baseline="0" dirty="0" smtClean="0"/>
          </a:p>
          <a:p>
            <a:pPr marL="0" indent="0">
              <a:buNone/>
            </a:pPr>
            <a:r>
              <a:rPr lang="en-US" baseline="0" dirty="0" smtClean="0"/>
              <a:t>But to measure the actual traffic usage and characteristics, we need to look at packet and flow statistics. Being PII information, we gained explicit permission from a subset of </a:t>
            </a:r>
            <a:r>
              <a:rPr lang="en-US" baseline="0" dirty="0" err="1" smtClean="0"/>
              <a:t>bismark</a:t>
            </a:r>
            <a:r>
              <a:rPr lang="en-US" baseline="0" dirty="0" smtClean="0"/>
              <a:t> users to install </a:t>
            </a:r>
            <a:r>
              <a:rPr lang="en-US" baseline="0" dirty="0" err="1" smtClean="0"/>
              <a:t>bismark</a:t>
            </a:r>
            <a:r>
              <a:rPr lang="en-US" baseline="0" dirty="0" smtClean="0"/>
              <a:t>-passive experiment, which lets us passively monitor the traffic in a home network. </a:t>
            </a:r>
          </a:p>
          <a:p>
            <a:pPr marL="228600" indent="-228600">
              <a:buAutoNum type="arabicPeriod"/>
            </a:pPr>
            <a:r>
              <a:rPr lang="en-US" sz="1200" dirty="0" smtClean="0"/>
              <a:t>Packet statistics to estimate total traffic utilization of access link, flow statistics to see usage by device,</a:t>
            </a:r>
          </a:p>
          <a:p>
            <a:pPr marL="228600" indent="-228600">
              <a:buAutoNum type="arabicPeriod"/>
            </a:pPr>
            <a:r>
              <a:rPr lang="en-US" sz="1200" dirty="0" smtClean="0"/>
              <a:t>DNS responses to see traffic to particular domains</a:t>
            </a:r>
          </a:p>
          <a:p>
            <a:pPr marL="0" indent="0">
              <a:buNone/>
            </a:pPr>
            <a:r>
              <a:rPr lang="en-US" sz="1200" dirty="0" smtClean="0"/>
              <a:t>We explain the information collected</a:t>
            </a:r>
            <a:r>
              <a:rPr lang="en-US" sz="1200" baseline="0" dirty="0" smtClean="0"/>
              <a:t> by </a:t>
            </a:r>
            <a:r>
              <a:rPr lang="en-US" sz="1200" baseline="0" dirty="0" err="1" smtClean="0"/>
              <a:t>bismark</a:t>
            </a:r>
            <a:r>
              <a:rPr lang="en-US" sz="1200" baseline="0" dirty="0" smtClean="0"/>
              <a:t>-passive in more detail in the paper</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15</a:t>
            </a:fld>
            <a:endParaRPr lang="en-US"/>
          </a:p>
        </p:txBody>
      </p:sp>
    </p:spTree>
    <p:extLst>
      <p:ext uri="{BB962C8B-B14F-4D97-AF65-F5344CB8AC3E}">
        <p14:creationId xmlns:p14="http://schemas.microsoft.com/office/powerpoint/2010/main" val="34629754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first,</a:t>
            </a:r>
            <a:r>
              <a:rPr lang="en-US" baseline="0" dirty="0" smtClean="0"/>
              <a:t> we compare the actual traffic in a home network to the estimated capacity of the access link. Using </a:t>
            </a:r>
            <a:r>
              <a:rPr lang="en-US" baseline="0" dirty="0" err="1" smtClean="0"/>
              <a:t>banwidth</a:t>
            </a:r>
            <a:r>
              <a:rPr lang="en-US" baseline="0" dirty="0" smtClean="0"/>
              <a:t> measurement tools, we estimated the active link capacity of the network, for example in one case it was 100 Mbps. Next looking at precise packet timings and packet lengths, we estimated the traffic utilization of the link. In this example, the actual traffic usage peaked to only about 20 Mbps occasionally. In such cases we see a huge gap between the utilization of the link and the available link capacity.</a:t>
            </a:r>
          </a:p>
          <a:p>
            <a:endParaRPr lang="en-US" dirty="0" smtClean="0"/>
          </a:p>
          <a:p>
            <a:r>
              <a:rPr lang="en-US" dirty="0" smtClean="0"/>
              <a:t>In fact, out</a:t>
            </a:r>
            <a:r>
              <a:rPr lang="en-US" baseline="0" dirty="0" smtClean="0"/>
              <a:t> of the 25 homes with </a:t>
            </a:r>
            <a:r>
              <a:rPr lang="en-US" baseline="0" dirty="0" err="1" smtClean="0"/>
              <a:t>bismark</a:t>
            </a:r>
            <a:r>
              <a:rPr lang="en-US" baseline="0" dirty="0" smtClean="0"/>
              <a:t>-passive installed that we analyzed for this work, 13 used less than half the available capacity in downlink. And only 2 houses actually saturated their uplink, the rest used less than 50% of the capacity in uplink. The two houses which did end up saturating the uplink were actually continuously uploading scientific data to a server.</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16</a:t>
            </a:fld>
            <a:endParaRPr lang="en-US"/>
          </a:p>
        </p:txBody>
      </p:sp>
    </p:spTree>
    <p:extLst>
      <p:ext uri="{BB962C8B-B14F-4D97-AF65-F5344CB8AC3E}">
        <p14:creationId xmlns:p14="http://schemas.microsoft.com/office/powerpoint/2010/main" val="1513190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a:t>
            </a:r>
            <a:r>
              <a:rPr lang="en-US" baseline="0" dirty="0" smtClean="0"/>
              <a:t> the overall traffic utilization, we analyzed traffic usage by home device. What we found was that home networks tend to have a “most used device” which contributes to most of the traffic. In our analysis, the most used device in homes accounted for an average of 60% of the total data passing through the access point. The second most used device contributed 20% of the traffic on an average, and this was followed by a long tail depending on the number of devices .</a:t>
            </a:r>
          </a:p>
          <a:p>
            <a:r>
              <a:rPr lang="en-US" baseline="0" dirty="0" smtClean="0"/>
              <a:t>Thus we can say that most traffic in home networks is due to a single usage hungry device.</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17</a:t>
            </a:fld>
            <a:endParaRPr lang="en-US"/>
          </a:p>
        </p:txBody>
      </p:sp>
    </p:spTree>
    <p:extLst>
      <p:ext uri="{BB962C8B-B14F-4D97-AF65-F5344CB8AC3E}">
        <p14:creationId xmlns:p14="http://schemas.microsoft.com/office/powerpoint/2010/main" val="840739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a:t>
            </a:r>
            <a:r>
              <a:rPr lang="en-US" baseline="0" dirty="0" smtClean="0"/>
              <a:t> until now, we’ve counted traffic usage in terms of amount of traffic generated from a particular source. We can also analyze traffic to a particular domain based on the domain responses we can look at. Thus another criteria which we can use to analyze traffic usage is the number of connections to a particular domain.</a:t>
            </a:r>
          </a:p>
          <a:p>
            <a:endParaRPr lang="en-US" baseline="0" dirty="0" smtClean="0"/>
          </a:p>
          <a:p>
            <a:r>
              <a:rPr lang="en-US" baseline="0" dirty="0" smtClean="0"/>
              <a:t>In this graph, we plot the fraction of traffic by volume to the most popular domain, versus the fraction of traffic by number of connections to the same domain. We see that traffic by volume accounts for 38% whereas there were only 14% of the total connections to that same domain. Similarly, traffic to the 2</a:t>
            </a:r>
            <a:r>
              <a:rPr lang="en-US" baseline="30000" dirty="0" smtClean="0"/>
              <a:t>nd</a:t>
            </a:r>
            <a:r>
              <a:rPr lang="en-US" baseline="0" dirty="0" smtClean="0"/>
              <a:t> most popular domain accounts for 1% of the volume but only 7% connections. This implies that popular domains serve streaming content over long-running TCP connections. </a:t>
            </a:r>
          </a:p>
          <a:p>
            <a:endParaRPr lang="en-US" baseline="0" dirty="0" smtClean="0"/>
          </a:p>
          <a:p>
            <a:r>
              <a:rPr lang="en-US" baseline="0" dirty="0" smtClean="0"/>
              <a:t>Note that we use a default whitelist to look at domain responses only from the top 200 </a:t>
            </a:r>
            <a:r>
              <a:rPr lang="en-US" baseline="0" dirty="0" err="1" smtClean="0"/>
              <a:t>alexa</a:t>
            </a:r>
            <a:r>
              <a:rPr lang="en-US" baseline="0" dirty="0" smtClean="0"/>
              <a:t> popular websites. This whitelist is user customizable. Any domain not on the whitelist is anonymized.</a:t>
            </a:r>
          </a:p>
        </p:txBody>
      </p:sp>
      <p:sp>
        <p:nvSpPr>
          <p:cNvPr id="4" name="Slide Number Placeholder 3"/>
          <p:cNvSpPr>
            <a:spLocks noGrp="1"/>
          </p:cNvSpPr>
          <p:nvPr>
            <p:ph type="sldNum" sz="quarter" idx="10"/>
          </p:nvPr>
        </p:nvSpPr>
        <p:spPr/>
        <p:txBody>
          <a:bodyPr/>
          <a:lstStyle/>
          <a:p>
            <a:fld id="{2290DD33-5020-4C7B-B396-567243682C71}" type="slidenum">
              <a:rPr lang="en-US" smtClean="0"/>
              <a:t>18</a:t>
            </a:fld>
            <a:endParaRPr lang="en-US"/>
          </a:p>
        </p:txBody>
      </p:sp>
    </p:spTree>
    <p:extLst>
      <p:ext uri="{BB962C8B-B14F-4D97-AF65-F5344CB8AC3E}">
        <p14:creationId xmlns:p14="http://schemas.microsoft.com/office/powerpoint/2010/main" val="19539509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Availability – monitor</a:t>
            </a:r>
            <a:r>
              <a:rPr lang="en-US" baseline="0" dirty="0" smtClean="0"/>
              <a:t> ISPs, design better context aware pervasive applications</a:t>
            </a:r>
          </a:p>
          <a:p>
            <a:r>
              <a:rPr lang="en-US" baseline="0" dirty="0" smtClean="0"/>
              <a:t>Infrastructure – Regulators open 5 GHz spectrum in certain countries, (cognitive radio schemes which switches between channels for one with least interference)</a:t>
            </a:r>
          </a:p>
          <a:p>
            <a:r>
              <a:rPr lang="en-US" baseline="0" dirty="0" smtClean="0"/>
              <a:t>Usage characteristics – cool for users, refutes the claim that only user profiling is important as usage varies across devices, show that home broadband is unsaturated - may be useful for sharing?</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19</a:t>
            </a:fld>
            <a:endParaRPr lang="en-US"/>
          </a:p>
        </p:txBody>
      </p:sp>
    </p:spTree>
    <p:extLst>
      <p:ext uri="{BB962C8B-B14F-4D97-AF65-F5344CB8AC3E}">
        <p14:creationId xmlns:p14="http://schemas.microsoft.com/office/powerpoint/2010/main" val="24561987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Still too low level – need a higher</a:t>
            </a:r>
            <a:r>
              <a:rPr lang="en-US" baseline="0" dirty="0" smtClean="0"/>
              <a:t> level slide</a:t>
            </a:r>
            <a:endParaRPr lang="en-US" dirty="0" smtClean="0"/>
          </a:p>
          <a:p>
            <a:r>
              <a:rPr lang="en-US" dirty="0" smtClean="0"/>
              <a:t>Firstly,</a:t>
            </a:r>
            <a:r>
              <a:rPr lang="en-US" baseline="0" dirty="0" smtClean="0"/>
              <a:t> connectivity of the home network to the internet itself, after that a more detailed view of connectivity of devices in the home, and lastly the usage of the shared home network across devices</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2</a:t>
            </a:fld>
            <a:endParaRPr lang="en-US"/>
          </a:p>
        </p:txBody>
      </p:sp>
    </p:spTree>
    <p:extLst>
      <p:ext uri="{BB962C8B-B14F-4D97-AF65-F5344CB8AC3E}">
        <p14:creationId xmlns:p14="http://schemas.microsoft.com/office/powerpoint/2010/main" val="37840125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 domains by volume for a desktop are different than top</a:t>
            </a:r>
            <a:r>
              <a:rPr lang="en-US" baseline="0" dirty="0" smtClean="0"/>
              <a:t> domains for a </a:t>
            </a:r>
            <a:r>
              <a:rPr lang="en-US" baseline="0" dirty="0" err="1" smtClean="0"/>
              <a:t>roku</a:t>
            </a:r>
            <a:r>
              <a:rPr lang="en-US" baseline="0" dirty="0" smtClean="0"/>
              <a:t> box which accesses more streaming content</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20</a:t>
            </a:fld>
            <a:endParaRPr lang="en-US"/>
          </a:p>
        </p:txBody>
      </p:sp>
    </p:spTree>
    <p:extLst>
      <p:ext uri="{BB962C8B-B14F-4D97-AF65-F5344CB8AC3E}">
        <p14:creationId xmlns:p14="http://schemas.microsoft.com/office/powerpoint/2010/main" val="22278247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21</a:t>
            </a:fld>
            <a:endParaRPr lang="en-US"/>
          </a:p>
        </p:txBody>
      </p:sp>
    </p:spTree>
    <p:extLst>
      <p:ext uri="{BB962C8B-B14F-4D97-AF65-F5344CB8AC3E}">
        <p14:creationId xmlns:p14="http://schemas.microsoft.com/office/powerpoint/2010/main" val="6434062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paper gives the</a:t>
            </a:r>
            <a:r>
              <a:rPr lang="en-US" baseline="0" dirty="0" smtClean="0"/>
              <a:t> gory details about each of the datasets we collect</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22</a:t>
            </a:fld>
            <a:endParaRPr lang="en-US"/>
          </a:p>
        </p:txBody>
      </p:sp>
    </p:spTree>
    <p:extLst>
      <p:ext uri="{BB962C8B-B14F-4D97-AF65-F5344CB8AC3E}">
        <p14:creationId xmlns:p14="http://schemas.microsoft.com/office/powerpoint/2010/main" val="3543426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 triangle properly</a:t>
            </a:r>
          </a:p>
          <a:p>
            <a:r>
              <a:rPr lang="en-US" dirty="0" smtClean="0"/>
              <a:t>Q1 is important for a regulators monitoring the ISP</a:t>
            </a:r>
          </a:p>
          <a:p>
            <a:r>
              <a:rPr lang="en-US" baseline="0" dirty="0" smtClean="0"/>
              <a:t>Q2 is important for ISPs and users – who might want to demand more spectrum</a:t>
            </a:r>
          </a:p>
          <a:p>
            <a:r>
              <a:rPr lang="en-US" baseline="0" dirty="0" smtClean="0"/>
              <a:t>Q3 is important for users to know about their own usage of networks, and ISPs for identifying traffic patterns</a:t>
            </a:r>
          </a:p>
          <a:p>
            <a:r>
              <a:rPr lang="en-US" dirty="0" smtClean="0"/>
              <a:t>//d/g: Connectivity</a:t>
            </a:r>
            <a:r>
              <a:rPr lang="en-US" baseline="0" dirty="0" smtClean="0"/>
              <a:t> o</a:t>
            </a:r>
            <a:r>
              <a:rPr lang="en-US" dirty="0" smtClean="0"/>
              <a:t>utside the </a:t>
            </a:r>
            <a:r>
              <a:rPr lang="en-US" dirty="0" err="1" smtClean="0"/>
              <a:t>hn</a:t>
            </a:r>
            <a:r>
              <a:rPr lang="en-US" dirty="0" smtClean="0"/>
              <a:t>,</a:t>
            </a:r>
            <a:r>
              <a:rPr lang="en-US" baseline="0" dirty="0" smtClean="0"/>
              <a:t> then connectivity inside the </a:t>
            </a:r>
            <a:r>
              <a:rPr lang="en-US" baseline="0" dirty="0" err="1" smtClean="0"/>
              <a:t>hn</a:t>
            </a:r>
            <a:r>
              <a:rPr lang="en-US" baseline="0" dirty="0" smtClean="0"/>
              <a:t>, finally a look at the traffic in the </a:t>
            </a:r>
            <a:r>
              <a:rPr lang="en-US" baseline="0" dirty="0" err="1" smtClean="0"/>
              <a:t>hn</a:t>
            </a:r>
            <a:endParaRPr lang="en-US" dirty="0" smtClean="0"/>
          </a:p>
        </p:txBody>
      </p:sp>
      <p:sp>
        <p:nvSpPr>
          <p:cNvPr id="4" name="Slide Number Placeholder 3"/>
          <p:cNvSpPr>
            <a:spLocks noGrp="1"/>
          </p:cNvSpPr>
          <p:nvPr>
            <p:ph type="sldNum" sz="quarter" idx="10"/>
          </p:nvPr>
        </p:nvSpPr>
        <p:spPr/>
        <p:txBody>
          <a:bodyPr/>
          <a:lstStyle/>
          <a:p>
            <a:fld id="{2290DD33-5020-4C7B-B396-567243682C71}" type="slidenum">
              <a:rPr lang="en-US" smtClean="0"/>
              <a:t>3</a:t>
            </a:fld>
            <a:endParaRPr lang="en-US"/>
          </a:p>
        </p:txBody>
      </p:sp>
    </p:spTree>
    <p:extLst>
      <p:ext uri="{BB962C8B-B14F-4D97-AF65-F5344CB8AC3E}">
        <p14:creationId xmlns:p14="http://schemas.microsoft.com/office/powerpoint/2010/main" val="34314886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answer these questions</a:t>
            </a:r>
          </a:p>
          <a:p>
            <a:pPr marL="228600" indent="-228600">
              <a:buAutoNum type="arabicPeriod"/>
            </a:pPr>
            <a:r>
              <a:rPr lang="en-US" baseline="0" dirty="0" smtClean="0"/>
              <a:t>Can look at all the devices – connectivity and the usage</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Continuous</a:t>
            </a:r>
            <a:r>
              <a:rPr lang="en-US" baseline="0" dirty="0" smtClean="0"/>
              <a:t> measurements to let us observe properties of home networks over time</a:t>
            </a:r>
          </a:p>
          <a:p>
            <a:r>
              <a:rPr lang="en-US" baseline="0" dirty="0" smtClean="0"/>
              <a:t>So, we use </a:t>
            </a:r>
            <a:r>
              <a:rPr lang="en-US" baseline="0" dirty="0" err="1" smtClean="0"/>
              <a:t>bismark</a:t>
            </a:r>
            <a:r>
              <a:rPr lang="en-US" baseline="0" dirty="0" smtClean="0"/>
              <a:t> </a:t>
            </a:r>
            <a:r>
              <a:rPr lang="en-US" dirty="0" smtClean="0"/>
              <a:t>routers – programmable gateways</a:t>
            </a:r>
            <a:r>
              <a:rPr lang="en-US" baseline="0" dirty="0" smtClean="0"/>
              <a:t> sitting between the internet and the home network</a:t>
            </a:r>
          </a:p>
          <a:p>
            <a:r>
              <a:rPr lang="en-US" dirty="0" smtClean="0"/>
              <a:t> - automated monitoring</a:t>
            </a:r>
            <a:r>
              <a:rPr lang="en-US" baseline="0" dirty="0" smtClean="0"/>
              <a:t> and </a:t>
            </a:r>
            <a:r>
              <a:rPr lang="en-US" dirty="0" smtClean="0"/>
              <a:t>measurement through access point lets us</a:t>
            </a:r>
            <a:r>
              <a:rPr lang="en-US" baseline="0" dirty="0" smtClean="0"/>
              <a:t> study availability, infrastructure, usage characteristics of a home network</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4</a:t>
            </a:fld>
            <a:endParaRPr lang="en-US"/>
          </a:p>
        </p:txBody>
      </p:sp>
    </p:spTree>
    <p:extLst>
      <p:ext uri="{BB962C8B-B14F-4D97-AF65-F5344CB8AC3E}">
        <p14:creationId xmlns:p14="http://schemas.microsoft.com/office/powerpoint/2010/main" val="3756456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has</a:t>
            </a:r>
            <a:r>
              <a:rPr lang="en-US" baseline="0" dirty="0" smtClean="0"/>
              <a:t> been some previous effort into studying </a:t>
            </a:r>
            <a:r>
              <a:rPr lang="en-US" baseline="0" dirty="0" err="1" smtClean="0"/>
              <a:t>hns</a:t>
            </a:r>
            <a:r>
              <a:rPr lang="en-US" baseline="0" dirty="0" smtClean="0"/>
              <a:t>. But they don’t tackle the questions we have asked in this work comprehensively.</a:t>
            </a:r>
          </a:p>
          <a:p>
            <a:pPr marL="228600" indent="-228600">
              <a:buAutoNum type="arabicPeriod"/>
            </a:pPr>
            <a:r>
              <a:rPr lang="en-US" dirty="0" smtClean="0"/>
              <a:t>Approach – uses server side or end host side measurement</a:t>
            </a:r>
            <a:r>
              <a:rPr lang="en-US" baseline="0" dirty="0" smtClean="0"/>
              <a:t> platforms so </a:t>
            </a:r>
            <a:r>
              <a:rPr lang="en-US" dirty="0" smtClean="0"/>
              <a:t>Not continuous measurements</a:t>
            </a:r>
            <a:r>
              <a:rPr lang="en-US" baseline="0" dirty="0" smtClean="0"/>
              <a:t> over time – look at devices inside the NAT</a:t>
            </a:r>
          </a:p>
          <a:p>
            <a:pPr marL="228600" indent="-228600">
              <a:buAutoNum type="arabicPeriod"/>
            </a:pPr>
            <a:r>
              <a:rPr lang="en-US" baseline="0" dirty="0" smtClean="0"/>
              <a:t>automatic quantitative measurements are accurate and can reveal observations which are not obvious to users.</a:t>
            </a:r>
          </a:p>
          <a:p>
            <a:pPr marL="0" indent="0">
              <a:buNone/>
            </a:pPr>
            <a:r>
              <a:rPr lang="en-US" baseline="0" dirty="0" smtClean="0"/>
              <a:t>Our approach of using the </a:t>
            </a:r>
            <a:r>
              <a:rPr lang="en-US" baseline="0" dirty="0" err="1" smtClean="0"/>
              <a:t>bismark</a:t>
            </a:r>
            <a:r>
              <a:rPr lang="en-US" baseline="0" dirty="0" smtClean="0"/>
              <a:t> platform overcomes both these </a:t>
            </a:r>
            <a:r>
              <a:rPr lang="en-US" baseline="0" dirty="0" err="1" smtClean="0"/>
              <a:t>weeknesses</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5</a:t>
            </a:fld>
            <a:endParaRPr lang="en-US"/>
          </a:p>
        </p:txBody>
      </p:sp>
    </p:spTree>
    <p:extLst>
      <p:ext uri="{BB962C8B-B14F-4D97-AF65-F5344CB8AC3E}">
        <p14:creationId xmlns:p14="http://schemas.microsoft.com/office/powerpoint/2010/main" val="28228399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todays talk, I’ll show a few highlights from our paper. </a:t>
            </a:r>
            <a:r>
              <a:rPr lang="en-US" dirty="0" smtClean="0"/>
              <a:t>I’ll</a:t>
            </a:r>
            <a:r>
              <a:rPr lang="en-US" baseline="0" dirty="0" smtClean="0"/>
              <a:t> start with the availability of a home network and show that user behave affects the connectivity, then look at the connectivity of devices inside the home network concentrating particularly on the wireless spectrum in homes, and finally delve into some interesting characteristics of home network traffic.</a:t>
            </a:r>
            <a:endParaRPr lang="en-US" dirty="0" smtClean="0"/>
          </a:p>
        </p:txBody>
      </p:sp>
      <p:sp>
        <p:nvSpPr>
          <p:cNvPr id="4" name="Slide Number Placeholder 3"/>
          <p:cNvSpPr>
            <a:spLocks noGrp="1"/>
          </p:cNvSpPr>
          <p:nvPr>
            <p:ph type="sldNum" sz="quarter" idx="10"/>
          </p:nvPr>
        </p:nvSpPr>
        <p:spPr/>
        <p:txBody>
          <a:bodyPr/>
          <a:lstStyle/>
          <a:p>
            <a:fld id="{2290DD33-5020-4C7B-B396-567243682C71}" type="slidenum">
              <a:rPr lang="en-US" smtClean="0"/>
              <a:t>6</a:t>
            </a:fld>
            <a:endParaRPr lang="en-US"/>
          </a:p>
        </p:txBody>
      </p:sp>
    </p:spTree>
    <p:extLst>
      <p:ext uri="{BB962C8B-B14F-4D97-AF65-F5344CB8AC3E}">
        <p14:creationId xmlns:p14="http://schemas.microsoft.com/office/powerpoint/2010/main" val="11568545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Why do we want to measure avail of home gateways?</a:t>
            </a:r>
          </a:p>
          <a:p>
            <a:pPr marL="228600" indent="-228600">
              <a:buAutoNum type="arabicPeriod"/>
            </a:pPr>
            <a:r>
              <a:rPr lang="en-US" baseline="0" dirty="0" smtClean="0"/>
              <a:t>Regulators and users want to monitor ISP performance, connectivity is an important parameter</a:t>
            </a:r>
          </a:p>
          <a:p>
            <a:pPr marL="228600" indent="-228600">
              <a:buAutoNum type="arabicPeriod"/>
            </a:pPr>
            <a:r>
              <a:rPr lang="en-US" baseline="0" dirty="0" smtClean="0"/>
              <a:t>Why this study is imp is for developing context-aware pervasive applications, a lot of work has gone into modeling network availability patterns mathematically</a:t>
            </a:r>
          </a:p>
          <a:p>
            <a:pPr marL="0" indent="0">
              <a:buNone/>
            </a:pPr>
            <a:r>
              <a:rPr lang="en-US" baseline="0" dirty="0" smtClean="0"/>
              <a:t>In this work we measure the availability by </a:t>
            </a:r>
            <a:r>
              <a:rPr lang="en-US" baseline="0" dirty="0" err="1" smtClean="0"/>
              <a:t>simplying</a:t>
            </a:r>
            <a:r>
              <a:rPr lang="en-US" baseline="0" dirty="0" smtClean="0"/>
              <a:t> p</a:t>
            </a:r>
            <a:r>
              <a:rPr lang="en-US" dirty="0" smtClean="0"/>
              <a:t>ing </a:t>
            </a:r>
            <a:r>
              <a:rPr lang="en-US" baseline="0" dirty="0" smtClean="0"/>
              <a:t>the server from router every minute</a:t>
            </a:r>
          </a:p>
          <a:p>
            <a:pPr marL="0" indent="0">
              <a:buNone/>
            </a:pPr>
            <a:r>
              <a:rPr lang="en-US" baseline="0" dirty="0" smtClean="0"/>
              <a:t>If we don’t get pings for 10 </a:t>
            </a:r>
            <a:r>
              <a:rPr lang="en-US" baseline="0" dirty="0" err="1" smtClean="0"/>
              <a:t>mins</a:t>
            </a:r>
            <a:r>
              <a:rPr lang="en-US" baseline="0" dirty="0" smtClean="0"/>
              <a:t> we say that a downtime has occurred – and this can happen due to the network being offline or due to the router being offline.</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7</a:t>
            </a:fld>
            <a:endParaRPr lang="en-US"/>
          </a:p>
        </p:txBody>
      </p:sp>
    </p:spTree>
    <p:extLst>
      <p:ext uri="{BB962C8B-B14F-4D97-AF65-F5344CB8AC3E}">
        <p14:creationId xmlns:p14="http://schemas.microsoft.com/office/powerpoint/2010/main" val="39959713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analyzed the frequency of downtimes in our heartbeats</a:t>
            </a:r>
            <a:r>
              <a:rPr lang="en-US" baseline="0" dirty="0" smtClean="0"/>
              <a:t> dataset and found that, on an average there are 30 days between consecutive downtimes for a developed nation. In contrast, routers in developing nations suffered downtime almost every day. But why was there such a large difference in the number of days between 2 downtimes?</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8</a:t>
            </a:fld>
            <a:endParaRPr lang="en-US"/>
          </a:p>
        </p:txBody>
      </p:sp>
    </p:spTree>
    <p:extLst>
      <p:ext uri="{BB962C8B-B14F-4D97-AF65-F5344CB8AC3E}">
        <p14:creationId xmlns:p14="http://schemas.microsoft.com/office/powerpoint/2010/main" val="3197935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explore</a:t>
            </a:r>
            <a:r>
              <a:rPr lang="en-US" baseline="0" dirty="0" smtClean="0"/>
              <a:t> this in more depth we studied connectivity of the routers over a few days.. Here I’ll show a sample of the patterns we saw. Let gray denote night hours, light gray weekends. We could basically classify the access link availability into 3 categories:</a:t>
            </a:r>
          </a:p>
          <a:p>
            <a:pPr marL="228600" indent="-228600">
              <a:buAutoNum type="arabicPeriod"/>
            </a:pPr>
            <a:r>
              <a:rPr lang="en-US" baseline="0" dirty="0" smtClean="0"/>
              <a:t>Most routers in developed nations had a link which was always connected</a:t>
            </a:r>
          </a:p>
          <a:p>
            <a:pPr marL="228600" indent="-228600">
              <a:buAutoNum type="arabicPeriod"/>
            </a:pPr>
            <a:r>
              <a:rPr lang="en-US" baseline="0" dirty="0" smtClean="0"/>
              <a:t>Sometimes we saw that the link had intermittent connectivity, and we confirmed that this was due to a problem in the network.</a:t>
            </a:r>
          </a:p>
          <a:p>
            <a:pPr marL="228600" indent="-228600">
              <a:buAutoNum type="arabicPeriod"/>
            </a:pPr>
            <a:r>
              <a:rPr lang="en-US" baseline="0" dirty="0" smtClean="0"/>
              <a:t>Some routers from developing nations showed us a curious pattern in downtimes – connectivity was observed during evening hours, and on the weekends – i.e. a diurnal connectivity pattern. Turns out, the network was not at fault here but in fact router was being switched off when not in use. The point is, that </a:t>
            </a:r>
            <a:r>
              <a:rPr lang="en-US" dirty="0" smtClean="0"/>
              <a:t>users may be using</a:t>
            </a:r>
            <a:r>
              <a:rPr lang="en-US" baseline="0" dirty="0" smtClean="0"/>
              <a:t> home gateways as an electrical appliance – switching it off to save electricity or due to data caps, and this can cause so called downtime.</a:t>
            </a:r>
            <a:endParaRPr lang="en-US" dirty="0"/>
          </a:p>
        </p:txBody>
      </p:sp>
      <p:sp>
        <p:nvSpPr>
          <p:cNvPr id="4" name="Slide Number Placeholder 3"/>
          <p:cNvSpPr>
            <a:spLocks noGrp="1"/>
          </p:cNvSpPr>
          <p:nvPr>
            <p:ph type="sldNum" sz="quarter" idx="10"/>
          </p:nvPr>
        </p:nvSpPr>
        <p:spPr/>
        <p:txBody>
          <a:bodyPr/>
          <a:lstStyle/>
          <a:p>
            <a:fld id="{2290DD33-5020-4C7B-B396-567243682C71}" type="slidenum">
              <a:rPr lang="en-US" smtClean="0"/>
              <a:t>9</a:t>
            </a:fld>
            <a:endParaRPr lang="en-US"/>
          </a:p>
        </p:txBody>
      </p:sp>
    </p:spTree>
    <p:extLst>
      <p:ext uri="{BB962C8B-B14F-4D97-AF65-F5344CB8AC3E}">
        <p14:creationId xmlns:p14="http://schemas.microsoft.com/office/powerpoint/2010/main" val="13924321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058C4CC4-CE11-4BB3-9421-EA8F5C9B1859}" type="datetime1">
              <a:rPr lang="en-US" smtClean="0"/>
              <a:t>10/23/2013</a:t>
            </a:fld>
            <a:endParaRPr lang="en-US" dirty="0"/>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1362426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37944F8-24E1-4DF1-9117-4318EDB8A549}" type="datetime1">
              <a:rPr lang="en-US" smtClean="0"/>
              <a:t>10/23/2013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03717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F6C7012-A6F6-4150-9DF9-889295964FE9}" type="datetime1">
              <a:rPr lang="en-US" smtClean="0"/>
              <a:t>10/23/2013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297434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DE6CFD9-B859-4951-9636-6E065FD9F3AF}" type="datetime1">
              <a:rPr lang="en-US" smtClean="0"/>
              <a:t>10/23/2013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a:t>
            </a:fld>
            <a:endParaRPr lang="en-US" dirty="0"/>
          </a:p>
        </p:txBody>
      </p:sp>
    </p:spTree>
    <p:extLst>
      <p:ext uri="{BB962C8B-B14F-4D97-AF65-F5344CB8AC3E}">
        <p14:creationId xmlns:p14="http://schemas.microsoft.com/office/powerpoint/2010/main" val="423087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FCED82-B0C8-44E2-9DA0-F72A6106B94A}" type="datetime1">
              <a:rPr lang="en-US" smtClean="0"/>
              <a:t>10/23/2013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863623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121799A-31FE-4342-A9C4-268436F591B4}" type="datetime1">
              <a:rPr lang="en-US" smtClean="0"/>
              <a:t>10/23/2013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357440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B4EC082-1452-4147-9363-AFE7AA36D501}" type="datetime1">
              <a:rPr lang="en-US" smtClean="0"/>
              <a:t>10/23/2013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99863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863FCDF-8EB3-4F10-AC42-D5511CC88A02}" type="datetime1">
              <a:rPr lang="en-US" smtClean="0"/>
              <a:t>10/23/2013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33229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925D9B7-558D-4342-B49F-E3CAFA244541}" type="datetime1">
              <a:rPr lang="en-US" smtClean="0"/>
              <a:t>10/23/2013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96133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smtClean="0"/>
              <a:t>Click to edit Master text styles</a:t>
            </a:r>
          </a:p>
        </p:txBody>
      </p:sp>
      <p:sp>
        <p:nvSpPr>
          <p:cNvPr id="5" name="Date Placeholder 4"/>
          <p:cNvSpPr>
            <a:spLocks noGrp="1"/>
          </p:cNvSpPr>
          <p:nvPr>
            <p:ph type="dt" sz="half" idx="10"/>
          </p:nvPr>
        </p:nvSpPr>
        <p:spPr/>
        <p:txBody>
          <a:bodyPr/>
          <a:lstStyle/>
          <a:p>
            <a:fld id="{3D392961-74E4-449F-8937-12208A643536}" type="datetime1">
              <a:rPr lang="en-US" smtClean="0"/>
              <a:t>10/23/2013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04083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DF3C5802-D396-4307-845E-4A913064A8AC}" type="datetime1">
              <a:rPr lang="en-US" smtClean="0"/>
              <a:t>10/23/2013</a:t>
            </a:fld>
            <a:endParaRPr lang="en-US" dirty="0"/>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371409179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471F831E-E313-40C0-8FFF-13664F7D4499}" type="datetime1">
              <a:rPr lang="en-US" smtClean="0"/>
              <a:t>10/23/2013</a:t>
            </a:fld>
            <a:endParaRPr lang="en-US" dirty="0"/>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dirty="0"/>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96162783"/>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hdr="0" ftr="0" dt="0"/>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2.png"/><Relationship Id="rId5" Type="http://schemas.openxmlformats.org/officeDocument/2006/relationships/image" Target="../media/image1.gi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wma"/><Relationship Id="rId2" Type="http://schemas.microsoft.com/office/2007/relationships/media" Target="../media/media10.wm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wma"/><Relationship Id="rId2" Type="http://schemas.microsoft.com/office/2007/relationships/media" Target="../media/media11.wm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wma"/><Relationship Id="rId2" Type="http://schemas.microsoft.com/office/2007/relationships/media" Target="../media/media12.wm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wma"/><Relationship Id="rId2" Type="http://schemas.microsoft.com/office/2007/relationships/media" Target="../media/media13.wm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wma"/><Relationship Id="rId2" Type="http://schemas.microsoft.com/office/2007/relationships/media" Target="../media/media14.wm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wma"/><Relationship Id="rId2" Type="http://schemas.microsoft.com/office/2007/relationships/media" Target="../media/media15.wm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wma"/><Relationship Id="rId2" Type="http://schemas.microsoft.com/office/2007/relationships/media" Target="../media/media16.wm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wma"/><Relationship Id="rId2" Type="http://schemas.microsoft.com/office/2007/relationships/media" Target="../media/media17.wm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8.wma"/><Relationship Id="rId2" Type="http://schemas.microsoft.com/office/2007/relationships/media" Target="../media/media18.wm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wma"/><Relationship Id="rId1" Type="http://schemas.microsoft.com/office/2007/relationships/media" Target="../media/media19.wma"/><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2.wma"/><Relationship Id="rId7" Type="http://schemas.openxmlformats.org/officeDocument/2006/relationships/image" Target="../media/image5.png"/><Relationship Id="rId2" Type="http://schemas.microsoft.com/office/2007/relationships/media" Target="../media/media2.wm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2.xml"/><Relationship Id="rId10" Type="http://schemas.openxmlformats.org/officeDocument/2006/relationships/image" Target="../media/image3.png"/><Relationship Id="rId4" Type="http://schemas.openxmlformats.org/officeDocument/2006/relationships/slideLayout" Target="../slideLayouts/slideLayout2.xml"/><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wma"/><Relationship Id="rId1" Type="http://schemas.microsoft.com/office/2007/relationships/media" Target="../media/media20.wma"/><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audio" Target="../media/media21.wma"/><Relationship Id="rId2" Type="http://schemas.microsoft.com/office/2007/relationships/media" Target="../media/media21.wm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21.xml"/><Relationship Id="rId4"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slideLayout" Target="../slideLayouts/slideLayout2.xml"/><Relationship Id="rId7" Type="http://schemas.openxmlformats.org/officeDocument/2006/relationships/hyperlink" Target="http://projectbismark.github.io/" TargetMode="External"/><Relationship Id="rId2" Type="http://schemas.openxmlformats.org/officeDocument/2006/relationships/audio" Target="../media/media22.wma"/><Relationship Id="rId1" Type="http://schemas.microsoft.com/office/2007/relationships/media" Target="../media/media22.wma"/><Relationship Id="rId6" Type="http://schemas.openxmlformats.org/officeDocument/2006/relationships/hyperlink" Target="http://data.gtnoise.net/bismark/imc2013/nat" TargetMode="External"/><Relationship Id="rId5" Type="http://schemas.openxmlformats.org/officeDocument/2006/relationships/hyperlink" Target="http://uploads.projectbismark.net/" TargetMode="External"/><Relationship Id="rId4" Type="http://schemas.openxmlformats.org/officeDocument/2006/relationships/notesSlide" Target="../notesSlides/notesSlide22.xml"/><Relationship Id="rId9"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audio" Target="../media/media3.wma"/><Relationship Id="rId2" Type="http://schemas.microsoft.com/office/2007/relationships/media" Target="../media/media3.wm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4.wma"/><Relationship Id="rId7" Type="http://schemas.openxmlformats.org/officeDocument/2006/relationships/image" Target="../media/image9.gif"/><Relationship Id="rId2" Type="http://schemas.microsoft.com/office/2007/relationships/media" Target="../media/media4.wma"/><Relationship Id="rId1" Type="http://schemas.openxmlformats.org/officeDocument/2006/relationships/tags" Target="../tags/tag3.xml"/><Relationship Id="rId6" Type="http://schemas.openxmlformats.org/officeDocument/2006/relationships/image" Target="../media/image8.jpg"/><Relationship Id="rId5" Type="http://schemas.openxmlformats.org/officeDocument/2006/relationships/notesSlide" Target="../notesSlides/notesSlide4.xml"/><Relationship Id="rId10" Type="http://schemas.openxmlformats.org/officeDocument/2006/relationships/image" Target="../media/image3.png"/><Relationship Id="rId4" Type="http://schemas.openxmlformats.org/officeDocument/2006/relationships/slideLayout" Target="../slideLayouts/slideLayout2.xml"/><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ma"/><Relationship Id="rId1" Type="http://schemas.microsoft.com/office/2007/relationships/media" Target="../media/media5.wm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audio" Target="../media/media6.wma"/><Relationship Id="rId2" Type="http://schemas.microsoft.com/office/2007/relationships/media" Target="../media/media6.wm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wma"/><Relationship Id="rId2" Type="http://schemas.microsoft.com/office/2007/relationships/media" Target="../media/media7.wm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wma"/><Relationship Id="rId2" Type="http://schemas.microsoft.com/office/2007/relationships/media" Target="../media/media8.wm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wma"/><Relationship Id="rId2" Type="http://schemas.microsoft.com/office/2007/relationships/media" Target="../media/media9.wm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800968"/>
            <a:ext cx="12192000" cy="9024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p:txBody>
          <a:bodyPr/>
          <a:lstStyle/>
          <a:p>
            <a:r>
              <a:rPr lang="en-US" b="1" dirty="0" smtClean="0"/>
              <a:t>Peeking Behind the NAT</a:t>
            </a:r>
            <a:br>
              <a:rPr lang="en-US" b="1" dirty="0" smtClean="0"/>
            </a:br>
            <a:r>
              <a:rPr lang="en-US" sz="4800" b="1" dirty="0" smtClean="0"/>
              <a:t>An Empirical Study of Home Networks</a:t>
            </a:r>
            <a:endParaRPr lang="en-US" b="1" dirty="0"/>
          </a:p>
        </p:txBody>
      </p:sp>
      <p:sp>
        <p:nvSpPr>
          <p:cNvPr id="3" name="Subtitle 2"/>
          <p:cNvSpPr>
            <a:spLocks noGrp="1"/>
          </p:cNvSpPr>
          <p:nvPr>
            <p:ph type="subTitle" idx="1"/>
          </p:nvPr>
        </p:nvSpPr>
        <p:spPr>
          <a:xfrm>
            <a:off x="667512" y="4206876"/>
            <a:ext cx="10488168" cy="1543929"/>
          </a:xfrm>
        </p:spPr>
        <p:txBody>
          <a:bodyPr>
            <a:normAutofit/>
          </a:bodyPr>
          <a:lstStyle/>
          <a:p>
            <a:r>
              <a:rPr lang="en-US" dirty="0"/>
              <a:t>Sarthak Grover, </a:t>
            </a:r>
            <a:r>
              <a:rPr lang="en-US" dirty="0" err="1"/>
              <a:t>Mi</a:t>
            </a:r>
            <a:r>
              <a:rPr lang="en-US" dirty="0"/>
              <a:t> </a:t>
            </a:r>
            <a:r>
              <a:rPr lang="en-US" dirty="0" err="1"/>
              <a:t>Seon</a:t>
            </a:r>
            <a:r>
              <a:rPr lang="en-US" dirty="0"/>
              <a:t> Park, </a:t>
            </a:r>
            <a:r>
              <a:rPr lang="en-US" dirty="0" err="1"/>
              <a:t>Srikanth</a:t>
            </a:r>
            <a:r>
              <a:rPr lang="en-US" dirty="0"/>
              <a:t> </a:t>
            </a:r>
            <a:r>
              <a:rPr lang="en-US" dirty="0" err="1" smtClean="0"/>
              <a:t>Sundaresan</a:t>
            </a:r>
            <a:r>
              <a:rPr lang="en-US" dirty="0" smtClean="0"/>
              <a:t>, Sam </a:t>
            </a:r>
            <a:r>
              <a:rPr lang="en-US" dirty="0"/>
              <a:t>Burnett, </a:t>
            </a:r>
            <a:r>
              <a:rPr lang="en-US" dirty="0" err="1"/>
              <a:t>Hyojoon</a:t>
            </a:r>
            <a:r>
              <a:rPr lang="en-US" dirty="0"/>
              <a:t> Kim, </a:t>
            </a:r>
            <a:r>
              <a:rPr lang="en-US" dirty="0" err="1"/>
              <a:t>Bharath</a:t>
            </a:r>
            <a:r>
              <a:rPr lang="en-US" dirty="0"/>
              <a:t> Ravi, Nick Feamster</a:t>
            </a:r>
          </a:p>
          <a:p>
            <a:r>
              <a:rPr lang="en-US" dirty="0"/>
              <a:t>School of Computer Science, Georgia </a:t>
            </a:r>
            <a:r>
              <a:rPr lang="en-US" dirty="0" smtClean="0"/>
              <a:t>Institute of Technology</a:t>
            </a:r>
            <a:endParaRPr lang="en-US" dirty="0"/>
          </a:p>
        </p:txBody>
      </p:sp>
      <p:grpSp>
        <p:nvGrpSpPr>
          <p:cNvPr id="7" name="Group 6"/>
          <p:cNvGrpSpPr/>
          <p:nvPr/>
        </p:nvGrpSpPr>
        <p:grpSpPr>
          <a:xfrm>
            <a:off x="9086351" y="800968"/>
            <a:ext cx="2069329" cy="902429"/>
            <a:chOff x="9086351" y="758949"/>
            <a:chExt cx="2069329" cy="902429"/>
          </a:xfrm>
          <a:solidFill>
            <a:schemeClr val="bg1"/>
          </a:solidFill>
        </p:grpSpPr>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86351" y="758949"/>
              <a:ext cx="825078" cy="902429"/>
            </a:xfrm>
            <a:prstGeom prst="rect">
              <a:avLst/>
            </a:prstGeom>
            <a:grpFill/>
          </p:spPr>
        </p:pic>
        <p:sp>
          <p:nvSpPr>
            <p:cNvPr id="6" name="TextBox 5"/>
            <p:cNvSpPr txBox="1"/>
            <p:nvPr/>
          </p:nvSpPr>
          <p:spPr>
            <a:xfrm>
              <a:off x="9911429" y="801446"/>
              <a:ext cx="1244251" cy="830997"/>
            </a:xfrm>
            <a:prstGeom prst="rect">
              <a:avLst/>
            </a:prstGeom>
            <a:grpFill/>
          </p:spPr>
          <p:txBody>
            <a:bodyPr wrap="none" rtlCol="0">
              <a:spAutoFit/>
            </a:bodyPr>
            <a:lstStyle/>
            <a:p>
              <a:r>
                <a:rPr lang="en-US" sz="2400" b="1" dirty="0" smtClean="0">
                  <a:solidFill>
                    <a:srgbClr val="008FC8"/>
                  </a:solidFill>
                </a:rPr>
                <a:t>Project</a:t>
              </a:r>
            </a:p>
            <a:p>
              <a:r>
                <a:rPr lang="en-US" sz="2400" b="1" dirty="0" err="1" smtClean="0">
                  <a:solidFill>
                    <a:srgbClr val="008FC8"/>
                  </a:solidFill>
                </a:rPr>
                <a:t>BISmark</a:t>
              </a:r>
              <a:endParaRPr lang="en-US" sz="2400" b="1" dirty="0">
                <a:solidFill>
                  <a:srgbClr val="008FC8"/>
                </a:solidFill>
              </a:endParaRPr>
            </a:p>
          </p:txBody>
        </p:sp>
      </p:grpSp>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7512" y="800968"/>
            <a:ext cx="4460223" cy="902427"/>
          </a:xfrm>
          <a:prstGeom prst="rect">
            <a:avLst/>
          </a:prstGeom>
        </p:spPr>
      </p:pic>
      <p:pic>
        <p:nvPicPr>
          <p:cNvPr id="1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82400" y="6248400"/>
            <a:ext cx="609600" cy="609600"/>
          </a:xfrm>
          <a:prstGeom prst="rect">
            <a:avLst/>
          </a:prstGeom>
        </p:spPr>
      </p:pic>
    </p:spTree>
    <p:extLst>
      <p:ext uri="{BB962C8B-B14F-4D97-AF65-F5344CB8AC3E}">
        <p14:creationId xmlns:p14="http://schemas.microsoft.com/office/powerpoint/2010/main" val="2782583018"/>
      </p:ext>
    </p:extLst>
  </p:cSld>
  <p:clrMapOvr>
    <a:masterClrMapping/>
  </p:clrMapOvr>
  <mc:AlternateContent xmlns:mc="http://schemas.openxmlformats.org/markup-compatibility/2006" xmlns:p14="http://schemas.microsoft.com/office/powerpoint/2010/main">
    <mc:Choice Requires="p14">
      <p:transition spd="slow" p14:dur="16000" advTm="15566"/>
    </mc:Choice>
    <mc:Fallback xmlns="">
      <p:transition spd="slow" advTm="15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4535"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extLst>
    <p:ext uri="{E180D4A7-C9FB-4DFB-919C-405C955672EB}">
      <p14:showEvtLst xmlns:p14="http://schemas.microsoft.com/office/powerpoint/2010/main">
        <p14:playEvt time="0" objId="12"/>
        <p14:stopEvt time="14543" objId="12"/>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200" b="1" dirty="0" smtClean="0"/>
              <a:t>Our Contributions</a:t>
            </a:r>
            <a:endParaRPr lang="en-US" sz="5200" b="1" dirty="0"/>
          </a:p>
        </p:txBody>
      </p:sp>
      <p:sp>
        <p:nvSpPr>
          <p:cNvPr id="3" name="Content Placeholder 2"/>
          <p:cNvSpPr>
            <a:spLocks noGrp="1"/>
          </p:cNvSpPr>
          <p:nvPr>
            <p:ph idx="1"/>
          </p:nvPr>
        </p:nvSpPr>
        <p:spPr>
          <a:xfrm>
            <a:off x="657224" y="1845733"/>
            <a:ext cx="10498456" cy="4614052"/>
          </a:xfrm>
        </p:spPr>
        <p:txBody>
          <a:bodyPr>
            <a:normAutofit/>
          </a:bodyPr>
          <a:lstStyle/>
          <a:p>
            <a:r>
              <a:rPr lang="en-US" sz="3200" dirty="0" smtClean="0">
                <a:solidFill>
                  <a:schemeClr val="tx2"/>
                </a:solidFill>
              </a:rPr>
              <a:t>Availability</a:t>
            </a:r>
          </a:p>
          <a:p>
            <a:pPr lvl="1"/>
            <a:r>
              <a:rPr lang="en-US" sz="3000" dirty="0" smtClean="0">
                <a:solidFill>
                  <a:schemeClr val="tx2"/>
                </a:solidFill>
              </a:rPr>
              <a:t>Some users </a:t>
            </a:r>
            <a:r>
              <a:rPr lang="en-US" sz="3000" b="1" dirty="0" smtClean="0">
                <a:solidFill>
                  <a:schemeClr val="tx2"/>
                </a:solidFill>
              </a:rPr>
              <a:t>switch off their routers </a:t>
            </a:r>
            <a:r>
              <a:rPr lang="en-US" sz="3000" dirty="0" smtClean="0">
                <a:solidFill>
                  <a:schemeClr val="tx2"/>
                </a:solidFill>
              </a:rPr>
              <a:t>causing downtime</a:t>
            </a:r>
          </a:p>
          <a:p>
            <a:r>
              <a:rPr lang="en-US" sz="3200" dirty="0" smtClean="0">
                <a:solidFill>
                  <a:schemeClr val="bg1">
                    <a:lumMod val="75000"/>
                  </a:schemeClr>
                </a:solidFill>
              </a:rPr>
              <a:t>Infrastructure</a:t>
            </a:r>
          </a:p>
          <a:p>
            <a:pPr lvl="1"/>
            <a:r>
              <a:rPr lang="en-US" sz="3000" dirty="0" smtClean="0">
                <a:solidFill>
                  <a:schemeClr val="bg1">
                    <a:lumMod val="75000"/>
                  </a:schemeClr>
                </a:solidFill>
              </a:rPr>
              <a:t>Study the wireless spectrum usage in homes</a:t>
            </a:r>
          </a:p>
          <a:p>
            <a:pPr lvl="1"/>
            <a:r>
              <a:rPr lang="en-US" sz="3000" dirty="0" smtClean="0">
                <a:solidFill>
                  <a:schemeClr val="bg1">
                    <a:lumMod val="75000"/>
                  </a:schemeClr>
                </a:solidFill>
              </a:rPr>
              <a:t>Wireless device connectivity has a diurnal pattern </a:t>
            </a:r>
          </a:p>
          <a:p>
            <a:r>
              <a:rPr lang="en-US" sz="3200" dirty="0" smtClean="0">
                <a:solidFill>
                  <a:schemeClr val="bg1">
                    <a:lumMod val="75000"/>
                  </a:schemeClr>
                </a:solidFill>
              </a:rPr>
              <a:t>Usage characteristics</a:t>
            </a:r>
          </a:p>
          <a:p>
            <a:pPr lvl="1"/>
            <a:r>
              <a:rPr lang="en-US" sz="3000" dirty="0" smtClean="0">
                <a:solidFill>
                  <a:schemeClr val="bg1">
                    <a:lumMod val="75000"/>
                  </a:schemeClr>
                </a:solidFill>
              </a:rPr>
              <a:t>Users don’t saturate their links</a:t>
            </a:r>
          </a:p>
          <a:p>
            <a:pPr lvl="1"/>
            <a:r>
              <a:rPr lang="en-US" sz="3000" dirty="0" smtClean="0">
                <a:solidFill>
                  <a:schemeClr val="bg1">
                    <a:lumMod val="75000"/>
                  </a:schemeClr>
                </a:solidFill>
              </a:rPr>
              <a:t>Analyze traffic patterns by device and domains</a:t>
            </a:r>
          </a:p>
          <a:p>
            <a:endParaRPr lang="en-US" sz="3200" dirty="0" smtClean="0"/>
          </a:p>
          <a:p>
            <a:pPr lvl="1"/>
            <a:endParaRPr lang="en-US" sz="3000" dirty="0"/>
          </a:p>
        </p:txBody>
      </p:sp>
      <p:sp>
        <p:nvSpPr>
          <p:cNvPr id="4" name="Slide Number Placeholder 3"/>
          <p:cNvSpPr>
            <a:spLocks noGrp="1"/>
          </p:cNvSpPr>
          <p:nvPr>
            <p:ph type="sldNum" sz="quarter" idx="12"/>
          </p:nvPr>
        </p:nvSpPr>
        <p:spPr/>
        <p:txBody>
          <a:bodyPr/>
          <a:lstStyle/>
          <a:p>
            <a:fld id="{6113E31D-E2AB-40D1-8B51-AFA5AFEF393A}" type="slidenum">
              <a:rPr lang="en-US" smtClean="0"/>
              <a:t>10</a:t>
            </a:fld>
            <a:endParaRPr lang="en-US" dirty="0"/>
          </a:p>
        </p:txBody>
      </p: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82400" y="6248400"/>
            <a:ext cx="609600" cy="609600"/>
          </a:xfrm>
          <a:prstGeom prst="rect">
            <a:avLst/>
          </a:prstGeom>
        </p:spPr>
      </p:pic>
    </p:spTree>
    <p:custDataLst>
      <p:tags r:id="rId1"/>
    </p:custDataLst>
    <p:extLst>
      <p:ext uri="{BB962C8B-B14F-4D97-AF65-F5344CB8AC3E}">
        <p14:creationId xmlns:p14="http://schemas.microsoft.com/office/powerpoint/2010/main" val="903910347"/>
      </p:ext>
    </p:extLst>
  </p:cSld>
  <p:clrMapOvr>
    <a:masterClrMapping/>
  </p:clrMapOvr>
  <mc:AlternateContent xmlns:mc="http://schemas.openxmlformats.org/markup-compatibility/2006" xmlns:p14="http://schemas.microsoft.com/office/powerpoint/2010/main">
    <mc:Choice Requires="p14">
      <p:transition spd="slow" p14:dur="2000" advTm="32592"/>
    </mc:Choice>
    <mc:Fallback xmlns="">
      <p:transition spd="slow" advTm="325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102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000" fill="hold"/>
                                        <p:tgtEl>
                                          <p:spTgt spid="3">
                                            <p:txEl>
                                              <p:pRg st="0" end="0"/>
                                            </p:txEl>
                                          </p:spTgt>
                                        </p:tgtEl>
                                        <p:attrNameLst>
                                          <p:attrName>style.color</p:attrName>
                                        </p:attrNameLst>
                                      </p:cBhvr>
                                      <p:to>
                                        <a:srgbClr val="BFBFBF"/>
                                      </p:to>
                                    </p:animClr>
                                  </p:childTnLst>
                                </p:cTn>
                              </p:par>
                              <p:par>
                                <p:cTn id="11" presetID="3" presetClass="emph" presetSubtype="2" fill="hold" nodeType="withEffect">
                                  <p:stCondLst>
                                    <p:cond delay="0"/>
                                  </p:stCondLst>
                                  <p:childTnLst>
                                    <p:animClr clrSpc="rgb" dir="cw">
                                      <p:cBhvr override="childStyle">
                                        <p:cTn id="12" dur="2000" fill="hold"/>
                                        <p:tgtEl>
                                          <p:spTgt spid="3">
                                            <p:txEl>
                                              <p:pRg st="1" end="1"/>
                                            </p:txEl>
                                          </p:spTgt>
                                        </p:tgtEl>
                                        <p:attrNameLst>
                                          <p:attrName>style.color</p:attrName>
                                        </p:attrNameLst>
                                      </p:cBhvr>
                                      <p:to>
                                        <a:srgbClr val="BFBFBF"/>
                                      </p:to>
                                    </p:animClr>
                                  </p:childTnLst>
                                </p:cTn>
                              </p:par>
                              <p:par>
                                <p:cTn id="13" presetID="3" presetClass="emph" presetSubtype="2" fill="hold" nodeType="withEffect">
                                  <p:stCondLst>
                                    <p:cond delay="0"/>
                                  </p:stCondLst>
                                  <p:childTnLst>
                                    <p:animClr clrSpc="rgb" dir="cw">
                                      <p:cBhvr override="childStyle">
                                        <p:cTn id="14" dur="2000" fill="hold"/>
                                        <p:tgtEl>
                                          <p:spTgt spid="3">
                                            <p:txEl>
                                              <p:pRg st="2" end="2"/>
                                            </p:txEl>
                                          </p:spTgt>
                                        </p:tgtEl>
                                        <p:attrNameLst>
                                          <p:attrName>style.color</p:attrName>
                                        </p:attrNameLst>
                                      </p:cBhvr>
                                      <p:to>
                                        <a:srgbClr val="162F33"/>
                                      </p:to>
                                    </p:animClr>
                                  </p:childTnLst>
                                </p:cTn>
                              </p:par>
                              <p:par>
                                <p:cTn id="15" presetID="3" presetClass="emph" presetSubtype="2" fill="hold" nodeType="withEffect">
                                  <p:stCondLst>
                                    <p:cond delay="0"/>
                                  </p:stCondLst>
                                  <p:childTnLst>
                                    <p:animClr clrSpc="rgb" dir="cw">
                                      <p:cBhvr override="childStyle">
                                        <p:cTn id="16" dur="2000" fill="hold"/>
                                        <p:tgtEl>
                                          <p:spTgt spid="3">
                                            <p:txEl>
                                              <p:pRg st="3" end="3"/>
                                            </p:txEl>
                                          </p:spTgt>
                                        </p:tgtEl>
                                        <p:attrNameLst>
                                          <p:attrName>style.color</p:attrName>
                                        </p:attrNameLst>
                                      </p:cBhvr>
                                      <p:to>
                                        <a:srgbClr val="162F33"/>
                                      </p:to>
                                    </p:animClr>
                                  </p:childTnLst>
                                </p:cTn>
                              </p:par>
                              <p:par>
                                <p:cTn id="17" presetID="3" presetClass="emph" presetSubtype="2" fill="hold" nodeType="withEffect">
                                  <p:stCondLst>
                                    <p:cond delay="0"/>
                                  </p:stCondLst>
                                  <p:childTnLst>
                                    <p:animClr clrSpc="rgb" dir="cw">
                                      <p:cBhvr override="childStyle">
                                        <p:cTn id="18" dur="2000" fill="hold"/>
                                        <p:tgtEl>
                                          <p:spTgt spid="3">
                                            <p:txEl>
                                              <p:pRg st="4" end="4"/>
                                            </p:txEl>
                                          </p:spTgt>
                                        </p:tgtEl>
                                        <p:attrNameLst>
                                          <p:attrName>style.color</p:attrName>
                                        </p:attrNameLst>
                                      </p:cBhvr>
                                      <p:to>
                                        <a:srgbClr val="162F33"/>
                                      </p:to>
                                    </p:animClr>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5"/>
                </p:tgtEl>
              </p:cMediaNode>
            </p:audio>
          </p:childTnLst>
        </p:cTn>
      </p:par>
    </p:tnLst>
  </p:timing>
  <p:extLst mod="1">
    <p:ext uri="{E180D4A7-C9FB-4DFB-919C-405C955672EB}">
      <p14:showEvtLst xmlns:p14="http://schemas.microsoft.com/office/powerpoint/2010/main">
        <p14:playEvt time="0" objId="5"/>
        <p14:stopEvt time="31032" objId="5"/>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b="1" dirty="0" smtClean="0"/>
              <a:t>Infrastructure in Home </a:t>
            </a:r>
            <a:r>
              <a:rPr lang="en-US" sz="5200" b="1" dirty="0"/>
              <a:t>N</a:t>
            </a:r>
            <a:r>
              <a:rPr lang="en-US" sz="5200" b="1" dirty="0" smtClean="0"/>
              <a:t>etworks</a:t>
            </a:r>
            <a:endParaRPr lang="en-US" sz="5200" b="1" dirty="0"/>
          </a:p>
        </p:txBody>
      </p:sp>
      <p:sp>
        <p:nvSpPr>
          <p:cNvPr id="3" name="Content Placeholder 2"/>
          <p:cNvSpPr>
            <a:spLocks noGrp="1"/>
          </p:cNvSpPr>
          <p:nvPr>
            <p:ph idx="1"/>
          </p:nvPr>
        </p:nvSpPr>
        <p:spPr>
          <a:xfrm>
            <a:off x="657224" y="1845733"/>
            <a:ext cx="10498456" cy="4483099"/>
          </a:xfrm>
        </p:spPr>
        <p:txBody>
          <a:bodyPr>
            <a:normAutofit/>
          </a:bodyPr>
          <a:lstStyle/>
          <a:p>
            <a:r>
              <a:rPr lang="en-US" sz="3200" dirty="0" smtClean="0"/>
              <a:t>Why study devices and technologies used inside the home network?</a:t>
            </a:r>
          </a:p>
          <a:p>
            <a:pPr lvl="1"/>
            <a:r>
              <a:rPr lang="en-US" sz="3000" dirty="0" smtClean="0"/>
              <a:t>Reveal </a:t>
            </a:r>
            <a:r>
              <a:rPr lang="en-US" sz="3000" b="1" dirty="0" smtClean="0"/>
              <a:t>connectivity patterns </a:t>
            </a:r>
            <a:r>
              <a:rPr lang="en-US" sz="3000" dirty="0" smtClean="0"/>
              <a:t>we didn’t know about</a:t>
            </a:r>
          </a:p>
          <a:p>
            <a:pPr lvl="1"/>
            <a:r>
              <a:rPr lang="en-US" sz="3000" dirty="0"/>
              <a:t>M</a:t>
            </a:r>
            <a:r>
              <a:rPr lang="en-US" sz="3000" dirty="0" smtClean="0"/>
              <a:t>easure how </a:t>
            </a:r>
            <a:r>
              <a:rPr lang="en-US" sz="3000" b="1" dirty="0" smtClean="0"/>
              <a:t>crowded </a:t>
            </a:r>
            <a:r>
              <a:rPr lang="en-US" sz="3000" dirty="0" smtClean="0"/>
              <a:t>the spectrum is</a:t>
            </a:r>
          </a:p>
          <a:p>
            <a:pPr marL="201168" lvl="1" indent="0">
              <a:buNone/>
            </a:pPr>
            <a:endParaRPr lang="en-US" sz="3000" dirty="0"/>
          </a:p>
          <a:p>
            <a:r>
              <a:rPr lang="en-US" sz="3200" dirty="0" smtClean="0"/>
              <a:t>Infrastructure can be studied by monitoring</a:t>
            </a:r>
          </a:p>
          <a:p>
            <a:pPr lvl="1"/>
            <a:r>
              <a:rPr lang="en-US" sz="3000" dirty="0" smtClean="0"/>
              <a:t>Devices connected to home router</a:t>
            </a:r>
          </a:p>
          <a:p>
            <a:pPr lvl="1"/>
            <a:r>
              <a:rPr lang="en-US" sz="3000" dirty="0" smtClean="0"/>
              <a:t>Other APs seen on the same channel</a:t>
            </a:r>
            <a:endParaRPr lang="en-US" sz="3000" dirty="0"/>
          </a:p>
        </p:txBody>
      </p:sp>
      <p:sp>
        <p:nvSpPr>
          <p:cNvPr id="4" name="Slide Number Placeholder 3"/>
          <p:cNvSpPr>
            <a:spLocks noGrp="1"/>
          </p:cNvSpPr>
          <p:nvPr>
            <p:ph type="sldNum" sz="quarter" idx="12"/>
          </p:nvPr>
        </p:nvSpPr>
        <p:spPr/>
        <p:txBody>
          <a:bodyPr/>
          <a:lstStyle/>
          <a:p>
            <a:fld id="{6113E31D-E2AB-40D1-8B51-AFA5AFEF393A}" type="slidenum">
              <a:rPr lang="en-US" smtClean="0"/>
              <a:t>11</a:t>
            </a:fld>
            <a:endParaRPr lang="en-US" dirty="0"/>
          </a:p>
        </p:txBody>
      </p: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82400" y="6248400"/>
            <a:ext cx="609600" cy="609600"/>
          </a:xfrm>
          <a:prstGeom prst="rect">
            <a:avLst/>
          </a:prstGeom>
        </p:spPr>
      </p:pic>
    </p:spTree>
    <p:custDataLst>
      <p:tags r:id="rId1"/>
    </p:custDataLst>
    <p:extLst>
      <p:ext uri="{BB962C8B-B14F-4D97-AF65-F5344CB8AC3E}">
        <p14:creationId xmlns:p14="http://schemas.microsoft.com/office/powerpoint/2010/main" val="3094847674"/>
      </p:ext>
    </p:extLst>
  </p:cSld>
  <p:clrMapOvr>
    <a:masterClrMapping/>
  </p:clrMapOvr>
  <mc:AlternateContent xmlns:mc="http://schemas.openxmlformats.org/markup-compatibility/2006" xmlns:p14="http://schemas.microsoft.com/office/powerpoint/2010/main">
    <mc:Choice Requires="p14">
      <p:transition spd="slow" p14:dur="2000" advTm="65536"/>
    </mc:Choice>
    <mc:Fallback xmlns="">
      <p:transition spd="slow" advTm="65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4505"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0" objId="5"/>
        <p14:stopEvt time="64535" objId="5"/>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b="1" dirty="0"/>
              <a:t>Connectivity </a:t>
            </a:r>
            <a:r>
              <a:rPr lang="en-US" sz="5200" b="1" dirty="0" smtClean="0"/>
              <a:t>is Diurnal </a:t>
            </a:r>
            <a:r>
              <a:rPr lang="en-US" sz="5200" b="1" dirty="0"/>
              <a:t>on </a:t>
            </a:r>
            <a:r>
              <a:rPr lang="en-US" sz="5200" b="1" dirty="0" smtClean="0"/>
              <a:t>Weekdays</a:t>
            </a:r>
            <a:endParaRPr lang="en-US" sz="5200" b="1" dirty="0"/>
          </a:p>
        </p:txBody>
      </p:sp>
      <p:sp>
        <p:nvSpPr>
          <p:cNvPr id="4" name="Slide Number Placeholder 3"/>
          <p:cNvSpPr>
            <a:spLocks noGrp="1"/>
          </p:cNvSpPr>
          <p:nvPr>
            <p:ph type="sldNum" sz="quarter" idx="12"/>
          </p:nvPr>
        </p:nvSpPr>
        <p:spPr/>
        <p:txBody>
          <a:bodyPr/>
          <a:lstStyle/>
          <a:p>
            <a:fld id="{6113E31D-E2AB-40D1-8B51-AFA5AFEF393A}" type="slidenum">
              <a:rPr lang="en-US" smtClean="0"/>
              <a:t>12</a:t>
            </a:fld>
            <a:endParaRPr lang="en-US" dirty="0"/>
          </a:p>
        </p:txBody>
      </p:sp>
      <p:grpSp>
        <p:nvGrpSpPr>
          <p:cNvPr id="7" name="Group 6"/>
          <p:cNvGrpSpPr/>
          <p:nvPr/>
        </p:nvGrpSpPr>
        <p:grpSpPr>
          <a:xfrm>
            <a:off x="2492403" y="2341419"/>
            <a:ext cx="7696200" cy="3065820"/>
            <a:chOff x="2295512" y="3250895"/>
            <a:chExt cx="5391937" cy="2090447"/>
          </a:xfrm>
        </p:grpSpPr>
        <p:cxnSp>
          <p:nvCxnSpPr>
            <p:cNvPr id="8" name="Straight Arrow Connector 7"/>
            <p:cNvCxnSpPr/>
            <p:nvPr/>
          </p:nvCxnSpPr>
          <p:spPr>
            <a:xfrm>
              <a:off x="2296306" y="5327832"/>
              <a:ext cx="5391143" cy="13510"/>
            </a:xfrm>
            <a:prstGeom prst="straightConnector1">
              <a:avLst/>
            </a:prstGeom>
            <a:ln w="41275">
              <a:solidFill>
                <a:schemeClr val="tx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2295512" y="3250895"/>
              <a:ext cx="0" cy="2077732"/>
            </a:xfrm>
            <a:prstGeom prst="straightConnector1">
              <a:avLst/>
            </a:prstGeom>
            <a:ln w="41275">
              <a:solidFill>
                <a:schemeClr val="tx1"/>
              </a:solidFill>
              <a:headEnd type="none"/>
              <a:tailEnd type="none"/>
            </a:ln>
          </p:spPr>
          <p:style>
            <a:lnRef idx="2">
              <a:schemeClr val="accent1"/>
            </a:lnRef>
            <a:fillRef idx="0">
              <a:schemeClr val="accent1"/>
            </a:fillRef>
            <a:effectRef idx="1">
              <a:schemeClr val="accent1"/>
            </a:effectRef>
            <a:fontRef idx="minor">
              <a:schemeClr val="tx1"/>
            </a:fontRef>
          </p:style>
        </p:cxnSp>
      </p:grpSp>
      <p:sp>
        <p:nvSpPr>
          <p:cNvPr id="10" name="TextBox 9"/>
          <p:cNvSpPr txBox="1"/>
          <p:nvPr/>
        </p:nvSpPr>
        <p:spPr>
          <a:xfrm>
            <a:off x="2764547" y="5519967"/>
            <a:ext cx="1098378" cy="400110"/>
          </a:xfrm>
          <a:prstGeom prst="rect">
            <a:avLst/>
          </a:prstGeom>
          <a:noFill/>
        </p:spPr>
        <p:txBody>
          <a:bodyPr wrap="none" rtlCol="0">
            <a:spAutoFit/>
          </a:bodyPr>
          <a:lstStyle/>
          <a:p>
            <a:r>
              <a:rPr lang="en-US" sz="2000" b="1" dirty="0" smtClean="0"/>
              <a:t>Morning</a:t>
            </a:r>
            <a:endParaRPr lang="en-US" sz="2000" b="1" dirty="0"/>
          </a:p>
        </p:txBody>
      </p:sp>
      <p:sp>
        <p:nvSpPr>
          <p:cNvPr id="11" name="TextBox 10"/>
          <p:cNvSpPr txBox="1"/>
          <p:nvPr/>
        </p:nvSpPr>
        <p:spPr>
          <a:xfrm>
            <a:off x="4670646" y="5519967"/>
            <a:ext cx="1279581" cy="400110"/>
          </a:xfrm>
          <a:prstGeom prst="rect">
            <a:avLst/>
          </a:prstGeom>
          <a:noFill/>
        </p:spPr>
        <p:txBody>
          <a:bodyPr wrap="none" rtlCol="0">
            <a:spAutoFit/>
          </a:bodyPr>
          <a:lstStyle/>
          <a:p>
            <a:r>
              <a:rPr lang="en-US" sz="2000" b="1" dirty="0" smtClean="0"/>
              <a:t>Afternoon</a:t>
            </a:r>
            <a:endParaRPr lang="en-US" sz="2000" b="1" dirty="0"/>
          </a:p>
        </p:txBody>
      </p:sp>
      <p:sp>
        <p:nvSpPr>
          <p:cNvPr id="12" name="TextBox 11"/>
          <p:cNvSpPr txBox="1"/>
          <p:nvPr/>
        </p:nvSpPr>
        <p:spPr>
          <a:xfrm>
            <a:off x="6757948" y="5519967"/>
            <a:ext cx="1012393" cy="400110"/>
          </a:xfrm>
          <a:prstGeom prst="rect">
            <a:avLst/>
          </a:prstGeom>
          <a:noFill/>
        </p:spPr>
        <p:txBody>
          <a:bodyPr wrap="none" rtlCol="0">
            <a:spAutoFit/>
          </a:bodyPr>
          <a:lstStyle/>
          <a:p>
            <a:r>
              <a:rPr lang="en-US" sz="2000" b="1" dirty="0" smtClean="0"/>
              <a:t>Evening</a:t>
            </a:r>
            <a:endParaRPr lang="en-US" sz="2000" b="1" dirty="0"/>
          </a:p>
        </p:txBody>
      </p:sp>
      <p:sp>
        <p:nvSpPr>
          <p:cNvPr id="13" name="TextBox 12"/>
          <p:cNvSpPr txBox="1"/>
          <p:nvPr/>
        </p:nvSpPr>
        <p:spPr>
          <a:xfrm>
            <a:off x="8578062" y="5519967"/>
            <a:ext cx="760978" cy="400110"/>
          </a:xfrm>
          <a:prstGeom prst="rect">
            <a:avLst/>
          </a:prstGeom>
          <a:noFill/>
        </p:spPr>
        <p:txBody>
          <a:bodyPr wrap="none" rtlCol="0">
            <a:spAutoFit/>
          </a:bodyPr>
          <a:lstStyle/>
          <a:p>
            <a:r>
              <a:rPr lang="en-US" sz="2000" b="1" dirty="0" smtClean="0"/>
              <a:t>Night</a:t>
            </a:r>
            <a:endParaRPr lang="en-US" sz="2000" b="1" dirty="0"/>
          </a:p>
        </p:txBody>
      </p:sp>
      <p:sp>
        <p:nvSpPr>
          <p:cNvPr id="42" name="Freeform 41"/>
          <p:cNvSpPr/>
          <p:nvPr/>
        </p:nvSpPr>
        <p:spPr>
          <a:xfrm rot="182282">
            <a:off x="2562070" y="2493611"/>
            <a:ext cx="7206343" cy="1965763"/>
          </a:xfrm>
          <a:custGeom>
            <a:avLst/>
            <a:gdLst>
              <a:gd name="connsiteX0" fmla="*/ 0 w 7206343"/>
              <a:gd name="connsiteY0" fmla="*/ 473289 h 1965763"/>
              <a:gd name="connsiteX1" fmla="*/ 1774372 w 7206343"/>
              <a:gd name="connsiteY1" fmla="*/ 1779575 h 1965763"/>
              <a:gd name="connsiteX2" fmla="*/ 4103914 w 7206343"/>
              <a:gd name="connsiteY2" fmla="*/ 1823118 h 1965763"/>
              <a:gd name="connsiteX3" fmla="*/ 5301343 w 7206343"/>
              <a:gd name="connsiteY3" fmla="*/ 516832 h 1965763"/>
              <a:gd name="connsiteX4" fmla="*/ 6553200 w 7206343"/>
              <a:gd name="connsiteY4" fmla="*/ 48746 h 1965763"/>
              <a:gd name="connsiteX5" fmla="*/ 7206343 w 7206343"/>
              <a:gd name="connsiteY5" fmla="*/ 37861 h 1965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06343" h="1965763">
                <a:moveTo>
                  <a:pt x="0" y="473289"/>
                </a:moveTo>
                <a:cubicBezTo>
                  <a:pt x="545193" y="1013946"/>
                  <a:pt x="1090386" y="1554603"/>
                  <a:pt x="1774372" y="1779575"/>
                </a:cubicBezTo>
                <a:cubicBezTo>
                  <a:pt x="2458358" y="2004547"/>
                  <a:pt x="3516085" y="2033575"/>
                  <a:pt x="4103914" y="1823118"/>
                </a:cubicBezTo>
                <a:cubicBezTo>
                  <a:pt x="4691743" y="1612661"/>
                  <a:pt x="4893129" y="812561"/>
                  <a:pt x="5301343" y="516832"/>
                </a:cubicBezTo>
                <a:cubicBezTo>
                  <a:pt x="5709557" y="221103"/>
                  <a:pt x="6235700" y="128574"/>
                  <a:pt x="6553200" y="48746"/>
                </a:cubicBezTo>
                <a:cubicBezTo>
                  <a:pt x="6870700" y="-31082"/>
                  <a:pt x="7038521" y="3389"/>
                  <a:pt x="7206343" y="37861"/>
                </a:cubicBezTo>
              </a:path>
            </a:pathLst>
          </a:custGeom>
          <a:ln w="762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Freeform 42"/>
          <p:cNvSpPr/>
          <p:nvPr/>
        </p:nvSpPr>
        <p:spPr>
          <a:xfrm rot="181874">
            <a:off x="2562070" y="4650149"/>
            <a:ext cx="7184571" cy="399225"/>
          </a:xfrm>
          <a:custGeom>
            <a:avLst/>
            <a:gdLst>
              <a:gd name="connsiteX0" fmla="*/ 0 w 7184571"/>
              <a:gd name="connsiteY0" fmla="*/ 289752 h 399225"/>
              <a:gd name="connsiteX1" fmla="*/ 2253343 w 7184571"/>
              <a:gd name="connsiteY1" fmla="*/ 398609 h 399225"/>
              <a:gd name="connsiteX2" fmla="*/ 4136571 w 7184571"/>
              <a:gd name="connsiteY2" fmla="*/ 246209 h 399225"/>
              <a:gd name="connsiteX3" fmla="*/ 5018314 w 7184571"/>
              <a:gd name="connsiteY3" fmla="*/ 6723 h 399225"/>
              <a:gd name="connsiteX4" fmla="*/ 6172200 w 7184571"/>
              <a:gd name="connsiteY4" fmla="*/ 61152 h 399225"/>
              <a:gd name="connsiteX5" fmla="*/ 6955971 w 7184571"/>
              <a:gd name="connsiteY5" fmla="*/ 6723 h 399225"/>
              <a:gd name="connsiteX6" fmla="*/ 7184571 w 7184571"/>
              <a:gd name="connsiteY6" fmla="*/ 28495 h 39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4571" h="399225">
                <a:moveTo>
                  <a:pt x="0" y="289752"/>
                </a:moveTo>
                <a:cubicBezTo>
                  <a:pt x="781957" y="347809"/>
                  <a:pt x="1563915" y="405866"/>
                  <a:pt x="2253343" y="398609"/>
                </a:cubicBezTo>
                <a:cubicBezTo>
                  <a:pt x="2942771" y="391352"/>
                  <a:pt x="3675743" y="311523"/>
                  <a:pt x="4136571" y="246209"/>
                </a:cubicBezTo>
                <a:cubicBezTo>
                  <a:pt x="4597399" y="180895"/>
                  <a:pt x="4679043" y="37566"/>
                  <a:pt x="5018314" y="6723"/>
                </a:cubicBezTo>
                <a:cubicBezTo>
                  <a:pt x="5357586" y="-24120"/>
                  <a:pt x="5849257" y="61152"/>
                  <a:pt x="6172200" y="61152"/>
                </a:cubicBezTo>
                <a:cubicBezTo>
                  <a:pt x="6495143" y="61152"/>
                  <a:pt x="6787243" y="12166"/>
                  <a:pt x="6955971" y="6723"/>
                </a:cubicBezTo>
                <a:cubicBezTo>
                  <a:pt x="7124699" y="1280"/>
                  <a:pt x="7154635" y="14887"/>
                  <a:pt x="7184571" y="28495"/>
                </a:cubicBezTo>
              </a:path>
            </a:pathLst>
          </a:cu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2574170" y="4370862"/>
            <a:ext cx="1511824" cy="461665"/>
          </a:xfrm>
          <a:prstGeom prst="rect">
            <a:avLst/>
          </a:prstGeom>
          <a:noFill/>
        </p:spPr>
        <p:txBody>
          <a:bodyPr wrap="none" rtlCol="0">
            <a:spAutoFit/>
          </a:bodyPr>
          <a:lstStyle/>
          <a:p>
            <a:r>
              <a:rPr lang="en-US" sz="2400" b="1" dirty="0" smtClean="0"/>
              <a:t>Weekends</a:t>
            </a:r>
            <a:endParaRPr lang="en-US" sz="2400" b="1" dirty="0"/>
          </a:p>
        </p:txBody>
      </p:sp>
      <p:sp>
        <p:nvSpPr>
          <p:cNvPr id="45" name="TextBox 44"/>
          <p:cNvSpPr txBox="1"/>
          <p:nvPr/>
        </p:nvSpPr>
        <p:spPr>
          <a:xfrm>
            <a:off x="2574170" y="2386194"/>
            <a:ext cx="1483355" cy="461665"/>
          </a:xfrm>
          <a:prstGeom prst="rect">
            <a:avLst/>
          </a:prstGeom>
          <a:noFill/>
        </p:spPr>
        <p:txBody>
          <a:bodyPr wrap="none" rtlCol="0">
            <a:spAutoFit/>
          </a:bodyPr>
          <a:lstStyle/>
          <a:p>
            <a:r>
              <a:rPr lang="en-US" sz="2400" b="1" dirty="0" smtClean="0"/>
              <a:t>Weekdays</a:t>
            </a:r>
            <a:endParaRPr lang="en-US" sz="2400" b="1" dirty="0"/>
          </a:p>
        </p:txBody>
      </p:sp>
      <p:sp>
        <p:nvSpPr>
          <p:cNvPr id="46" name="TextBox 45"/>
          <p:cNvSpPr txBox="1"/>
          <p:nvPr/>
        </p:nvSpPr>
        <p:spPr>
          <a:xfrm>
            <a:off x="1909544" y="2884069"/>
            <a:ext cx="492443" cy="2021066"/>
          </a:xfrm>
          <a:prstGeom prst="rect">
            <a:avLst/>
          </a:prstGeom>
          <a:noFill/>
        </p:spPr>
        <p:txBody>
          <a:bodyPr vert="vert270" wrap="none" rtlCol="0">
            <a:spAutoFit/>
          </a:bodyPr>
          <a:lstStyle/>
          <a:p>
            <a:r>
              <a:rPr lang="en-US" sz="2000" b="1" dirty="0" smtClean="0"/>
              <a:t>Number of Devices</a:t>
            </a:r>
            <a:endParaRPr lang="en-US" sz="2000" b="1" dirty="0"/>
          </a:p>
        </p:txBody>
      </p:sp>
      <p:pic>
        <p:nvPicPr>
          <p:cNvPr id="6"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71070" y="6248400"/>
            <a:ext cx="609600" cy="609600"/>
          </a:xfrm>
          <a:prstGeom prst="rect">
            <a:avLst/>
          </a:prstGeom>
        </p:spPr>
      </p:pic>
    </p:spTree>
    <p:custDataLst>
      <p:tags r:id="rId1"/>
    </p:custDataLst>
    <p:extLst>
      <p:ext uri="{BB962C8B-B14F-4D97-AF65-F5344CB8AC3E}">
        <p14:creationId xmlns:p14="http://schemas.microsoft.com/office/powerpoint/2010/main" val="672537628"/>
      </p:ext>
    </p:extLst>
  </p:cSld>
  <p:clrMapOvr>
    <a:masterClrMapping/>
  </p:clrMapOvr>
  <mc:AlternateContent xmlns:mc="http://schemas.openxmlformats.org/markup-compatibility/2006" xmlns:p14="http://schemas.microsoft.com/office/powerpoint/2010/main">
    <mc:Choice Requires="p14">
      <p:transition spd="slow" p14:dur="2000" advTm="40022"/>
    </mc:Choice>
    <mc:Fallback xmlns="">
      <p:transition spd="slow" advTm="40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9021" fill="hold"/>
                                        <p:tgtEl>
                                          <p:spTgt spid="6"/>
                                        </p:tgtEl>
                                      </p:cBhvr>
                                    </p:cmd>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1" fill="hold" display="0">
                  <p:stCondLst>
                    <p:cond delay="indefinite"/>
                  </p:stCondLst>
                  <p:endCondLst>
                    <p:cond evt="onStopAudio" delay="0">
                      <p:tgtEl>
                        <p:sldTgt/>
                      </p:tgtEl>
                    </p:cond>
                  </p:endCondLst>
                </p:cTn>
                <p:tgtEl>
                  <p:spTgt spid="6"/>
                </p:tgtEl>
              </p:cMediaNode>
            </p:audio>
          </p:childTnLst>
        </p:cTn>
      </p:par>
    </p:tnLst>
    <p:bldLst>
      <p:bldP spid="2" grpId="0"/>
      <p:bldP spid="10" grpId="0"/>
      <p:bldP spid="11" grpId="0"/>
      <p:bldP spid="12" grpId="0"/>
      <p:bldP spid="13" grpId="0"/>
      <p:bldP spid="42" grpId="0" animBg="1"/>
      <p:bldP spid="43" grpId="0" animBg="1"/>
      <p:bldP spid="44" grpId="0"/>
      <p:bldP spid="45" grpId="0"/>
      <p:bldP spid="46" grpId="0"/>
    </p:bldLst>
  </p:timing>
  <p:extLst mod="1">
    <p:ext uri="{E180D4A7-C9FB-4DFB-919C-405C955672EB}">
      <p14:showEvtLst xmlns:p14="http://schemas.microsoft.com/office/powerpoint/2010/main">
        <p14:playEvt time="0" objId="6"/>
        <p14:stopEvt time="39022" objId="6"/>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3113496" y="4106413"/>
            <a:ext cx="696503" cy="9664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p>
        </p:txBody>
      </p:sp>
      <p:sp>
        <p:nvSpPr>
          <p:cNvPr id="26" name="Rectangle 25"/>
          <p:cNvSpPr/>
          <p:nvPr/>
        </p:nvSpPr>
        <p:spPr>
          <a:xfrm>
            <a:off x="7315383" y="4094846"/>
            <a:ext cx="691642" cy="9664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p>
        </p:txBody>
      </p:sp>
      <p:sp>
        <p:nvSpPr>
          <p:cNvPr id="2" name="Title 1"/>
          <p:cNvSpPr>
            <a:spLocks noGrp="1"/>
          </p:cNvSpPr>
          <p:nvPr>
            <p:ph type="title"/>
          </p:nvPr>
        </p:nvSpPr>
        <p:spPr/>
        <p:txBody>
          <a:bodyPr>
            <a:normAutofit/>
          </a:bodyPr>
          <a:lstStyle/>
          <a:p>
            <a:r>
              <a:rPr lang="en-US" sz="5200" b="1" dirty="0" smtClean="0"/>
              <a:t>2.4 GHz Spectrum is Crowded</a:t>
            </a:r>
            <a:endParaRPr lang="en-US" sz="5200" b="1" dirty="0"/>
          </a:p>
        </p:txBody>
      </p:sp>
      <p:sp>
        <p:nvSpPr>
          <p:cNvPr id="4" name="Slide Number Placeholder 3"/>
          <p:cNvSpPr>
            <a:spLocks noGrp="1"/>
          </p:cNvSpPr>
          <p:nvPr>
            <p:ph type="sldNum" sz="quarter" idx="12"/>
          </p:nvPr>
        </p:nvSpPr>
        <p:spPr/>
        <p:txBody>
          <a:bodyPr/>
          <a:lstStyle/>
          <a:p>
            <a:fld id="{6113E31D-E2AB-40D1-8B51-AFA5AFEF393A}" type="slidenum">
              <a:rPr lang="en-US" smtClean="0"/>
              <a:t>13</a:t>
            </a:fld>
            <a:endParaRPr lang="en-US" dirty="0"/>
          </a:p>
        </p:txBody>
      </p:sp>
      <p:grpSp>
        <p:nvGrpSpPr>
          <p:cNvPr id="10" name="Group 9"/>
          <p:cNvGrpSpPr/>
          <p:nvPr/>
        </p:nvGrpSpPr>
        <p:grpSpPr>
          <a:xfrm>
            <a:off x="2357748" y="2614231"/>
            <a:ext cx="2290636" cy="2474657"/>
            <a:chOff x="2295512" y="3250895"/>
            <a:chExt cx="5391937" cy="2090447"/>
          </a:xfrm>
        </p:grpSpPr>
        <p:cxnSp>
          <p:nvCxnSpPr>
            <p:cNvPr id="11" name="Straight Arrow Connector 10"/>
            <p:cNvCxnSpPr/>
            <p:nvPr/>
          </p:nvCxnSpPr>
          <p:spPr>
            <a:xfrm>
              <a:off x="2296306" y="5327832"/>
              <a:ext cx="5391143" cy="13510"/>
            </a:xfrm>
            <a:prstGeom prst="straightConnector1">
              <a:avLst/>
            </a:prstGeom>
            <a:ln w="41275">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V="1">
              <a:off x="2295512" y="3250895"/>
              <a:ext cx="0" cy="2077732"/>
            </a:xfrm>
            <a:prstGeom prst="straightConnector1">
              <a:avLst/>
            </a:prstGeom>
            <a:ln w="41275">
              <a:solidFill>
                <a:schemeClr val="tx1"/>
              </a:solidFill>
              <a:headEnd type="none"/>
              <a:tailEnd type="none"/>
            </a:ln>
          </p:spPr>
          <p:style>
            <a:lnRef idx="2">
              <a:schemeClr val="accent1"/>
            </a:lnRef>
            <a:fillRef idx="0">
              <a:schemeClr val="accent1"/>
            </a:fillRef>
            <a:effectRef idx="1">
              <a:schemeClr val="accent1"/>
            </a:effectRef>
            <a:fontRef idx="minor">
              <a:schemeClr val="tx1"/>
            </a:fontRef>
          </p:style>
        </p:cxnSp>
      </p:grpSp>
      <p:sp>
        <p:nvSpPr>
          <p:cNvPr id="16" name="TextBox 15"/>
          <p:cNvSpPr txBox="1"/>
          <p:nvPr/>
        </p:nvSpPr>
        <p:spPr>
          <a:xfrm>
            <a:off x="1858093" y="3328286"/>
            <a:ext cx="553998" cy="1017394"/>
          </a:xfrm>
          <a:prstGeom prst="rect">
            <a:avLst/>
          </a:prstGeom>
          <a:noFill/>
        </p:spPr>
        <p:txBody>
          <a:bodyPr vert="vert270" wrap="none" rtlCol="0">
            <a:spAutoFit/>
          </a:bodyPr>
          <a:lstStyle/>
          <a:p>
            <a:r>
              <a:rPr lang="en-US" sz="2400" b="1" dirty="0" smtClean="0"/>
              <a:t>Devices</a:t>
            </a:r>
            <a:endParaRPr lang="en-US" sz="2400" b="1" dirty="0"/>
          </a:p>
        </p:txBody>
      </p:sp>
      <p:sp>
        <p:nvSpPr>
          <p:cNvPr id="17" name="TextBox 16"/>
          <p:cNvSpPr txBox="1"/>
          <p:nvPr/>
        </p:nvSpPr>
        <p:spPr>
          <a:xfrm>
            <a:off x="5912572" y="2662110"/>
            <a:ext cx="553998" cy="2349746"/>
          </a:xfrm>
          <a:prstGeom prst="rect">
            <a:avLst/>
          </a:prstGeom>
          <a:noFill/>
        </p:spPr>
        <p:txBody>
          <a:bodyPr vert="vert270" wrap="none" rtlCol="0">
            <a:spAutoFit/>
          </a:bodyPr>
          <a:lstStyle/>
          <a:p>
            <a:r>
              <a:rPr lang="en-US" sz="2400" b="1" dirty="0" smtClean="0"/>
              <a:t>Neighborhood APs</a:t>
            </a:r>
            <a:endParaRPr lang="en-US" sz="2400" b="1" dirty="0"/>
          </a:p>
        </p:txBody>
      </p:sp>
      <p:sp>
        <p:nvSpPr>
          <p:cNvPr id="24" name="TextBox 23"/>
          <p:cNvSpPr txBox="1"/>
          <p:nvPr/>
        </p:nvSpPr>
        <p:spPr>
          <a:xfrm>
            <a:off x="3197686" y="2683424"/>
            <a:ext cx="550151" cy="523220"/>
          </a:xfrm>
          <a:prstGeom prst="rect">
            <a:avLst/>
          </a:prstGeom>
          <a:noFill/>
        </p:spPr>
        <p:txBody>
          <a:bodyPr wrap="none" rtlCol="0">
            <a:spAutoFit/>
          </a:bodyPr>
          <a:lstStyle/>
          <a:p>
            <a:r>
              <a:rPr lang="en-US" sz="2800" dirty="0" smtClean="0"/>
              <a:t>10</a:t>
            </a:r>
            <a:endParaRPr lang="en-US" sz="2800" dirty="0"/>
          </a:p>
        </p:txBody>
      </p:sp>
      <p:sp>
        <p:nvSpPr>
          <p:cNvPr id="29" name="Rectangle 28"/>
          <p:cNvSpPr/>
          <p:nvPr/>
        </p:nvSpPr>
        <p:spPr>
          <a:xfrm>
            <a:off x="7315383" y="4842859"/>
            <a:ext cx="691642" cy="230036"/>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p>
        </p:txBody>
      </p:sp>
      <p:sp>
        <p:nvSpPr>
          <p:cNvPr id="27" name="TextBox 26"/>
          <p:cNvSpPr txBox="1"/>
          <p:nvPr/>
        </p:nvSpPr>
        <p:spPr>
          <a:xfrm>
            <a:off x="7315383" y="2476028"/>
            <a:ext cx="729687" cy="523220"/>
          </a:xfrm>
          <a:prstGeom prst="rect">
            <a:avLst/>
          </a:prstGeom>
          <a:noFill/>
        </p:spPr>
        <p:txBody>
          <a:bodyPr wrap="none" rtlCol="0">
            <a:spAutoFit/>
          </a:bodyPr>
          <a:lstStyle/>
          <a:p>
            <a:r>
              <a:rPr lang="en-US" sz="2800" dirty="0" smtClean="0"/>
              <a:t>&gt;60</a:t>
            </a:r>
            <a:endParaRPr lang="en-US" sz="2800" dirty="0"/>
          </a:p>
        </p:txBody>
      </p:sp>
      <p:grpSp>
        <p:nvGrpSpPr>
          <p:cNvPr id="13" name="Group 12"/>
          <p:cNvGrpSpPr/>
          <p:nvPr/>
        </p:nvGrpSpPr>
        <p:grpSpPr>
          <a:xfrm>
            <a:off x="6466570" y="2614231"/>
            <a:ext cx="2454855" cy="2474657"/>
            <a:chOff x="2295512" y="3250895"/>
            <a:chExt cx="5391937" cy="2090447"/>
          </a:xfrm>
        </p:grpSpPr>
        <p:cxnSp>
          <p:nvCxnSpPr>
            <p:cNvPr id="14" name="Straight Arrow Connector 13"/>
            <p:cNvCxnSpPr/>
            <p:nvPr/>
          </p:nvCxnSpPr>
          <p:spPr>
            <a:xfrm>
              <a:off x="2296306" y="5327832"/>
              <a:ext cx="5391143" cy="13510"/>
            </a:xfrm>
            <a:prstGeom prst="straightConnector1">
              <a:avLst/>
            </a:prstGeom>
            <a:ln w="41275">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flipV="1">
              <a:off x="2295512" y="3250895"/>
              <a:ext cx="0" cy="2077732"/>
            </a:xfrm>
            <a:prstGeom prst="straightConnector1">
              <a:avLst/>
            </a:prstGeom>
            <a:ln w="41275">
              <a:solidFill>
                <a:schemeClr val="tx1"/>
              </a:solidFill>
              <a:headEnd type="none"/>
              <a:tailEnd type="none"/>
            </a:ln>
          </p:spPr>
          <p:style>
            <a:lnRef idx="2">
              <a:schemeClr val="accent1"/>
            </a:lnRef>
            <a:fillRef idx="0">
              <a:schemeClr val="accent1"/>
            </a:fillRef>
            <a:effectRef idx="1">
              <a:schemeClr val="accent1"/>
            </a:effectRef>
            <a:fontRef idx="minor">
              <a:schemeClr val="tx1"/>
            </a:fontRef>
          </p:style>
        </p:cxnSp>
      </p:grpSp>
      <p:sp>
        <p:nvSpPr>
          <p:cNvPr id="30" name="TextBox 29"/>
          <p:cNvSpPr txBox="1"/>
          <p:nvPr/>
        </p:nvSpPr>
        <p:spPr>
          <a:xfrm>
            <a:off x="7360480" y="4002154"/>
            <a:ext cx="601447" cy="584775"/>
          </a:xfrm>
          <a:prstGeom prst="rect">
            <a:avLst/>
          </a:prstGeom>
          <a:noFill/>
        </p:spPr>
        <p:txBody>
          <a:bodyPr wrap="square" rtlCol="0">
            <a:spAutoFit/>
          </a:bodyPr>
          <a:lstStyle/>
          <a:p>
            <a:r>
              <a:rPr lang="en-US" sz="3200" dirty="0" smtClean="0">
                <a:solidFill>
                  <a:schemeClr val="bg1"/>
                </a:solidFill>
              </a:rPr>
              <a:t>20</a:t>
            </a:r>
            <a:endParaRPr lang="en-US" sz="3200" dirty="0">
              <a:solidFill>
                <a:schemeClr val="bg1"/>
              </a:solidFill>
            </a:endParaRPr>
          </a:p>
        </p:txBody>
      </p:sp>
      <p:cxnSp>
        <p:nvCxnSpPr>
          <p:cNvPr id="34" name="Straight Arrow Connector 33"/>
          <p:cNvCxnSpPr>
            <a:stCxn id="42" idx="1"/>
          </p:cNvCxnSpPr>
          <p:nvPr/>
        </p:nvCxnSpPr>
        <p:spPr>
          <a:xfrm flipH="1">
            <a:off x="8052122" y="4446605"/>
            <a:ext cx="747806" cy="3962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799928" y="3969551"/>
            <a:ext cx="1940044" cy="954107"/>
          </a:xfrm>
          <a:prstGeom prst="rect">
            <a:avLst/>
          </a:prstGeom>
          <a:noFill/>
        </p:spPr>
        <p:txBody>
          <a:bodyPr wrap="square" rtlCol="0">
            <a:spAutoFit/>
          </a:bodyPr>
          <a:lstStyle/>
          <a:p>
            <a:r>
              <a:rPr lang="en-US" sz="2800" dirty="0" smtClean="0"/>
              <a:t>Bi-modal distribution</a:t>
            </a:r>
            <a:endParaRPr lang="en-US" sz="2800" dirty="0"/>
          </a:p>
        </p:txBody>
      </p:sp>
      <p:sp>
        <p:nvSpPr>
          <p:cNvPr id="47" name="TextBox 46"/>
          <p:cNvSpPr txBox="1"/>
          <p:nvPr/>
        </p:nvSpPr>
        <p:spPr>
          <a:xfrm>
            <a:off x="3283610" y="4053293"/>
            <a:ext cx="464227" cy="584775"/>
          </a:xfrm>
          <a:prstGeom prst="rect">
            <a:avLst/>
          </a:prstGeom>
          <a:noFill/>
        </p:spPr>
        <p:txBody>
          <a:bodyPr wrap="square" rtlCol="0">
            <a:spAutoFit/>
          </a:bodyPr>
          <a:lstStyle/>
          <a:p>
            <a:r>
              <a:rPr lang="en-US" sz="3200" dirty="0" smtClean="0">
                <a:solidFill>
                  <a:schemeClr val="bg1"/>
                </a:solidFill>
              </a:rPr>
              <a:t>5</a:t>
            </a:r>
            <a:endParaRPr lang="en-US" sz="3200" dirty="0">
              <a:solidFill>
                <a:schemeClr val="bg1"/>
              </a:solidFill>
            </a:endParaRPr>
          </a:p>
        </p:txBody>
      </p:sp>
      <p:cxnSp>
        <p:nvCxnSpPr>
          <p:cNvPr id="28" name="Straight Arrow Connector 27"/>
          <p:cNvCxnSpPr>
            <a:stCxn id="42" idx="1"/>
          </p:cNvCxnSpPr>
          <p:nvPr/>
        </p:nvCxnSpPr>
        <p:spPr>
          <a:xfrm flipH="1" flipV="1">
            <a:off x="8052124" y="4134229"/>
            <a:ext cx="747804" cy="312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90006" y="6250485"/>
            <a:ext cx="609600" cy="609600"/>
          </a:xfrm>
          <a:prstGeom prst="rect">
            <a:avLst/>
          </a:prstGeom>
        </p:spPr>
      </p:pic>
      <p:grpSp>
        <p:nvGrpSpPr>
          <p:cNvPr id="35" name="Group 34"/>
          <p:cNvGrpSpPr/>
          <p:nvPr/>
        </p:nvGrpSpPr>
        <p:grpSpPr>
          <a:xfrm>
            <a:off x="3301620" y="3142947"/>
            <a:ext cx="329821" cy="991280"/>
            <a:chOff x="3301620" y="2719865"/>
            <a:chExt cx="329821" cy="991280"/>
          </a:xfrm>
        </p:grpSpPr>
        <p:cxnSp>
          <p:nvCxnSpPr>
            <p:cNvPr id="6" name="Straight Connector 5"/>
            <p:cNvCxnSpPr/>
            <p:nvPr/>
          </p:nvCxnSpPr>
          <p:spPr>
            <a:xfrm>
              <a:off x="3466531" y="2733513"/>
              <a:ext cx="0" cy="977632"/>
            </a:xfrm>
            <a:prstGeom prst="line">
              <a:avLst/>
            </a:prstGeom>
            <a:ln w="57150">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H="1">
              <a:off x="3301620" y="2719865"/>
              <a:ext cx="329821" cy="0"/>
            </a:xfrm>
            <a:prstGeom prst="line">
              <a:avLst/>
            </a:prstGeom>
            <a:ln w="57150">
              <a:prstDash val="solid"/>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p:nvGrpSpPr>
        <p:grpSpPr>
          <a:xfrm>
            <a:off x="7493758" y="2930445"/>
            <a:ext cx="329821" cy="1175968"/>
            <a:chOff x="7493758" y="2507363"/>
            <a:chExt cx="329821" cy="1175968"/>
          </a:xfrm>
        </p:grpSpPr>
        <p:cxnSp>
          <p:nvCxnSpPr>
            <p:cNvPr id="31" name="Straight Connector 30"/>
            <p:cNvCxnSpPr/>
            <p:nvPr/>
          </p:nvCxnSpPr>
          <p:spPr>
            <a:xfrm flipH="1">
              <a:off x="7658669" y="2514776"/>
              <a:ext cx="2535" cy="1168555"/>
            </a:xfrm>
            <a:prstGeom prst="line">
              <a:avLst/>
            </a:prstGeom>
            <a:ln w="57150">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7493758" y="2507363"/>
              <a:ext cx="329821" cy="0"/>
            </a:xfrm>
            <a:prstGeom prst="line">
              <a:avLst/>
            </a:prstGeom>
            <a:ln w="57150">
              <a:prstDash val="solid"/>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466226712"/>
      </p:ext>
    </p:extLst>
  </p:cSld>
  <p:clrMapOvr>
    <a:masterClrMapping/>
  </p:clrMapOvr>
  <mc:AlternateContent xmlns:mc="http://schemas.openxmlformats.org/markup-compatibility/2006" xmlns:p14="http://schemas.microsoft.com/office/powerpoint/2010/main">
    <mc:Choice Requires="p14">
      <p:transition spd="slow" p14:dur="2000" advTm="74676"/>
    </mc:Choice>
    <mc:Fallback xmlns="">
      <p:transition spd="slow" advTm="746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4536"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5" fill="hold" display="0">
                  <p:stCondLst>
                    <p:cond delay="indefinite"/>
                  </p:stCondLst>
                  <p:endCondLst>
                    <p:cond evt="onStopAudio" delay="0">
                      <p:tgtEl>
                        <p:sldTgt/>
                      </p:tgtEl>
                    </p:cond>
                  </p:endCondLst>
                </p:cTn>
                <p:tgtEl>
                  <p:spTgt spid="5"/>
                </p:tgtEl>
              </p:cMediaNode>
            </p:audio>
          </p:childTnLst>
        </p:cTn>
      </p:par>
    </p:tnLst>
    <p:bldLst>
      <p:bldP spid="18" grpId="0" animBg="1"/>
      <p:bldP spid="26" grpId="0" animBg="1"/>
      <p:bldP spid="24" grpId="0"/>
      <p:bldP spid="29" grpId="0" animBg="1"/>
      <p:bldP spid="27" grpId="0"/>
      <p:bldP spid="42" grpId="0"/>
      <p:bldP spid="47" grpId="0"/>
    </p:bldLst>
  </p:timing>
  <p:extLst mod="1">
    <p:ext uri="{E180D4A7-C9FB-4DFB-919C-405C955672EB}">
      <p14:showEvtLst xmlns:p14="http://schemas.microsoft.com/office/powerpoint/2010/main">
        <p14:playEvt time="0" objId="5"/>
        <p14:stopEvt time="74542" objId="5"/>
      </p14:showEvt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b="1" dirty="0" smtClean="0"/>
              <a:t>Our Contributions</a:t>
            </a:r>
            <a:endParaRPr lang="en-US" sz="5200" b="1" dirty="0"/>
          </a:p>
        </p:txBody>
      </p:sp>
      <p:sp>
        <p:nvSpPr>
          <p:cNvPr id="3" name="Content Placeholder 2"/>
          <p:cNvSpPr>
            <a:spLocks noGrp="1"/>
          </p:cNvSpPr>
          <p:nvPr>
            <p:ph idx="1"/>
          </p:nvPr>
        </p:nvSpPr>
        <p:spPr>
          <a:xfrm>
            <a:off x="657224" y="1845733"/>
            <a:ext cx="10498456" cy="4614052"/>
          </a:xfrm>
        </p:spPr>
        <p:txBody>
          <a:bodyPr>
            <a:normAutofit/>
          </a:bodyPr>
          <a:lstStyle/>
          <a:p>
            <a:r>
              <a:rPr lang="en-US" sz="3200" dirty="0" smtClean="0">
                <a:solidFill>
                  <a:schemeClr val="bg1">
                    <a:lumMod val="75000"/>
                  </a:schemeClr>
                </a:solidFill>
              </a:rPr>
              <a:t>Availability</a:t>
            </a:r>
          </a:p>
          <a:p>
            <a:pPr lvl="1"/>
            <a:r>
              <a:rPr lang="en-US" sz="3000" dirty="0">
                <a:solidFill>
                  <a:schemeClr val="bg1">
                    <a:lumMod val="75000"/>
                  </a:schemeClr>
                </a:solidFill>
              </a:rPr>
              <a:t>Some users </a:t>
            </a:r>
            <a:r>
              <a:rPr lang="en-US" sz="3000" b="1" dirty="0">
                <a:solidFill>
                  <a:schemeClr val="bg1">
                    <a:lumMod val="75000"/>
                  </a:schemeClr>
                </a:solidFill>
              </a:rPr>
              <a:t>switch off</a:t>
            </a:r>
            <a:r>
              <a:rPr lang="en-US" sz="3000" dirty="0">
                <a:solidFill>
                  <a:schemeClr val="bg1">
                    <a:lumMod val="75000"/>
                  </a:schemeClr>
                </a:solidFill>
              </a:rPr>
              <a:t> their routers causing </a:t>
            </a:r>
            <a:r>
              <a:rPr lang="en-US" sz="3000" dirty="0" smtClean="0">
                <a:solidFill>
                  <a:schemeClr val="bg1">
                    <a:lumMod val="75000"/>
                  </a:schemeClr>
                </a:solidFill>
              </a:rPr>
              <a:t>downtime</a:t>
            </a:r>
          </a:p>
          <a:p>
            <a:r>
              <a:rPr lang="en-US" sz="3200" dirty="0" smtClean="0"/>
              <a:t>Infrastructure</a:t>
            </a:r>
          </a:p>
          <a:p>
            <a:pPr lvl="1"/>
            <a:r>
              <a:rPr lang="en-US" sz="3000" b="1" dirty="0" smtClean="0"/>
              <a:t>2.4 GHz</a:t>
            </a:r>
            <a:r>
              <a:rPr lang="en-US" sz="3000" dirty="0" smtClean="0"/>
              <a:t> spectrum is </a:t>
            </a:r>
            <a:r>
              <a:rPr lang="en-US" sz="3000" b="1" dirty="0" smtClean="0"/>
              <a:t>overcrowded</a:t>
            </a:r>
          </a:p>
          <a:p>
            <a:r>
              <a:rPr lang="en-US" sz="3200" dirty="0" smtClean="0">
                <a:solidFill>
                  <a:schemeClr val="bg1">
                    <a:lumMod val="75000"/>
                  </a:schemeClr>
                </a:solidFill>
              </a:rPr>
              <a:t>Usage characteristics</a:t>
            </a:r>
          </a:p>
          <a:p>
            <a:pPr lvl="1"/>
            <a:r>
              <a:rPr lang="en-US" sz="3000" dirty="0">
                <a:solidFill>
                  <a:schemeClr val="bg1">
                    <a:lumMod val="75000"/>
                  </a:schemeClr>
                </a:solidFill>
              </a:rPr>
              <a:t>Analyze traffic patterns by device and </a:t>
            </a:r>
            <a:r>
              <a:rPr lang="en-US" sz="3000" dirty="0" smtClean="0">
                <a:solidFill>
                  <a:schemeClr val="bg1">
                    <a:lumMod val="75000"/>
                  </a:schemeClr>
                </a:solidFill>
              </a:rPr>
              <a:t>domains</a:t>
            </a:r>
          </a:p>
          <a:p>
            <a:pPr lvl="1"/>
            <a:r>
              <a:rPr lang="en-US" sz="3000" dirty="0" smtClean="0">
                <a:solidFill>
                  <a:schemeClr val="bg1">
                    <a:lumMod val="75000"/>
                  </a:schemeClr>
                </a:solidFill>
              </a:rPr>
              <a:t>Users don’t saturate their </a:t>
            </a:r>
            <a:r>
              <a:rPr lang="en-US" sz="3000" dirty="0" smtClean="0">
                <a:solidFill>
                  <a:schemeClr val="bg1">
                    <a:lumMod val="75000"/>
                  </a:schemeClr>
                </a:solidFill>
              </a:rPr>
              <a:t>links</a:t>
            </a:r>
            <a:endParaRPr lang="en-US" sz="3000" dirty="0" smtClean="0">
              <a:solidFill>
                <a:schemeClr val="bg1">
                  <a:lumMod val="75000"/>
                </a:schemeClr>
              </a:solidFill>
            </a:endParaRPr>
          </a:p>
        </p:txBody>
      </p:sp>
      <p:sp>
        <p:nvSpPr>
          <p:cNvPr id="4" name="Slide Number Placeholder 3"/>
          <p:cNvSpPr>
            <a:spLocks noGrp="1"/>
          </p:cNvSpPr>
          <p:nvPr>
            <p:ph type="sldNum" sz="quarter" idx="12"/>
          </p:nvPr>
        </p:nvSpPr>
        <p:spPr/>
        <p:txBody>
          <a:bodyPr/>
          <a:lstStyle/>
          <a:p>
            <a:fld id="{6113E31D-E2AB-40D1-8B51-AFA5AFEF393A}" type="slidenum">
              <a:rPr lang="en-US" smtClean="0"/>
              <a:t>14</a:t>
            </a:fld>
            <a:endParaRPr lang="en-US" dirty="0"/>
          </a:p>
        </p:txBody>
      </p: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82400" y="6248400"/>
            <a:ext cx="609600" cy="609600"/>
          </a:xfrm>
          <a:prstGeom prst="rect">
            <a:avLst/>
          </a:prstGeom>
        </p:spPr>
      </p:pic>
    </p:spTree>
    <p:custDataLst>
      <p:tags r:id="rId1"/>
    </p:custDataLst>
    <p:extLst>
      <p:ext uri="{BB962C8B-B14F-4D97-AF65-F5344CB8AC3E}">
        <p14:creationId xmlns:p14="http://schemas.microsoft.com/office/powerpoint/2010/main" val="94168540"/>
      </p:ext>
    </p:extLst>
  </p:cSld>
  <p:clrMapOvr>
    <a:masterClrMapping/>
  </p:clrMapOvr>
  <mc:AlternateContent xmlns:mc="http://schemas.openxmlformats.org/markup-compatibility/2006" xmlns:p14="http://schemas.microsoft.com/office/powerpoint/2010/main">
    <mc:Choice Requires="p14">
      <p:transition spd="slow" p14:dur="2000" advTm="24275"/>
    </mc:Choice>
    <mc:Fallback xmlns="">
      <p:transition spd="slow" advTm="24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034"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000" fill="hold"/>
                                        <p:tgtEl>
                                          <p:spTgt spid="3">
                                            <p:txEl>
                                              <p:pRg st="2" end="2"/>
                                            </p:txEl>
                                          </p:spTgt>
                                        </p:tgtEl>
                                        <p:attrNameLst>
                                          <p:attrName>style.color</p:attrName>
                                        </p:attrNameLst>
                                      </p:cBhvr>
                                      <p:to>
                                        <a:srgbClr val="BFBFBF"/>
                                      </p:to>
                                    </p:animClr>
                                  </p:childTnLst>
                                </p:cTn>
                              </p:par>
                              <p:par>
                                <p:cTn id="11" presetID="3" presetClass="emph" presetSubtype="2" fill="hold" nodeType="withEffect">
                                  <p:stCondLst>
                                    <p:cond delay="0"/>
                                  </p:stCondLst>
                                  <p:childTnLst>
                                    <p:animClr clrSpc="rgb" dir="cw">
                                      <p:cBhvr override="childStyle">
                                        <p:cTn id="12" dur="2000" fill="hold"/>
                                        <p:tgtEl>
                                          <p:spTgt spid="3">
                                            <p:txEl>
                                              <p:pRg st="3" end="3"/>
                                            </p:txEl>
                                          </p:spTgt>
                                        </p:tgtEl>
                                        <p:attrNameLst>
                                          <p:attrName>style.color</p:attrName>
                                        </p:attrNameLst>
                                      </p:cBhvr>
                                      <p:to>
                                        <a:srgbClr val="BFBFBF"/>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nodeType="clickEffect">
                                  <p:stCondLst>
                                    <p:cond delay="0"/>
                                  </p:stCondLst>
                                  <p:childTnLst>
                                    <p:animClr clrSpc="rgb" dir="cw">
                                      <p:cBhvr override="childStyle">
                                        <p:cTn id="16" dur="2000" fill="hold"/>
                                        <p:tgtEl>
                                          <p:spTgt spid="3">
                                            <p:txEl>
                                              <p:pRg st="4" end="4"/>
                                            </p:txEl>
                                          </p:spTgt>
                                        </p:tgtEl>
                                        <p:attrNameLst>
                                          <p:attrName>style.color</p:attrName>
                                        </p:attrNameLst>
                                      </p:cBhvr>
                                      <p:to>
                                        <a:srgbClr val="162F33"/>
                                      </p:to>
                                    </p:animClr>
                                  </p:childTnLst>
                                </p:cTn>
                              </p:par>
                              <p:par>
                                <p:cTn id="17" presetID="3" presetClass="emph" presetSubtype="2" fill="hold" nodeType="withEffect">
                                  <p:stCondLst>
                                    <p:cond delay="0"/>
                                  </p:stCondLst>
                                  <p:childTnLst>
                                    <p:animClr clrSpc="rgb" dir="cw">
                                      <p:cBhvr override="childStyle">
                                        <p:cTn id="18" dur="2000" fill="hold"/>
                                        <p:tgtEl>
                                          <p:spTgt spid="3">
                                            <p:txEl>
                                              <p:pRg st="5" end="5"/>
                                            </p:txEl>
                                          </p:spTgt>
                                        </p:tgtEl>
                                        <p:attrNameLst>
                                          <p:attrName>style.color</p:attrName>
                                        </p:attrNameLst>
                                      </p:cBhvr>
                                      <p:to>
                                        <a:srgbClr val="162F33"/>
                                      </p:to>
                                    </p:animClr>
                                  </p:childTnLst>
                                </p:cTn>
                              </p:par>
                              <p:par>
                                <p:cTn id="19" presetID="3" presetClass="emph" presetSubtype="2" fill="hold" nodeType="withEffect">
                                  <p:stCondLst>
                                    <p:cond delay="0"/>
                                  </p:stCondLst>
                                  <p:childTnLst>
                                    <p:animClr clrSpc="rgb" dir="cw">
                                      <p:cBhvr override="childStyle">
                                        <p:cTn id="20" dur="2000" fill="hold"/>
                                        <p:tgtEl>
                                          <p:spTgt spid="3">
                                            <p:txEl>
                                              <p:pRg st="6" end="6"/>
                                            </p:txEl>
                                          </p:spTgt>
                                        </p:tgtEl>
                                        <p:attrNameLst>
                                          <p:attrName>style.color</p:attrName>
                                        </p:attrNameLst>
                                      </p:cBhvr>
                                      <p:to>
                                        <a:srgbClr val="162F33"/>
                                      </p:to>
                                    </p:animClr>
                                  </p:childTnLst>
                                </p:cTn>
                              </p:par>
                            </p:childTnLst>
                          </p:cTn>
                        </p:par>
                      </p:childTnLst>
                    </p:cTn>
                  </p:par>
                </p:childTnLst>
              </p:cTn>
              <p:prevCondLst>
                <p:cond evt="onPrev" delay="0">
                  <p:tgtEl>
                    <p:sldTgt/>
                  </p:tgtEl>
                </p:cond>
              </p:prevCondLst>
              <p:nextCondLst>
                <p:cond evt="onNext" delay="0">
                  <p:tgtEl>
                    <p:sldTgt/>
                  </p:tgtEl>
                </p:cond>
              </p:nextCondLst>
            </p:seq>
            <p:audio>
              <p:cMediaNode vol="80000">
                <p:cTn id="21" fill="hold" display="0">
                  <p:stCondLst>
                    <p:cond delay="indefinite"/>
                  </p:stCondLst>
                  <p:endCondLst>
                    <p:cond evt="onStopAudio" delay="0">
                      <p:tgtEl>
                        <p:sldTgt/>
                      </p:tgtEl>
                    </p:cond>
                  </p:endCondLst>
                </p:cTn>
                <p:tgtEl>
                  <p:spTgt spid="5"/>
                </p:tgtEl>
              </p:cMediaNode>
            </p:audio>
          </p:childTnLst>
        </p:cTn>
      </p:par>
    </p:tnLst>
  </p:timing>
  <p:extLst mod="1">
    <p:ext uri="{E180D4A7-C9FB-4DFB-919C-405C955672EB}">
      <p14:showEvtLst xmlns:p14="http://schemas.microsoft.com/office/powerpoint/2010/main">
        <p14:playEvt time="0" objId="5"/>
        <p14:stopEvt time="23034" objId="5"/>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b="1" dirty="0" smtClean="0"/>
              <a:t>Home Network Usage </a:t>
            </a:r>
            <a:r>
              <a:rPr lang="en-US" sz="5200" b="1" dirty="0"/>
              <a:t>C</a:t>
            </a:r>
            <a:r>
              <a:rPr lang="en-US" sz="5200" b="1" dirty="0" smtClean="0"/>
              <a:t>haracteristics</a:t>
            </a:r>
            <a:endParaRPr lang="en-US" sz="5200" b="1" dirty="0"/>
          </a:p>
        </p:txBody>
      </p:sp>
      <p:sp>
        <p:nvSpPr>
          <p:cNvPr id="3" name="Content Placeholder 2"/>
          <p:cNvSpPr>
            <a:spLocks noGrp="1"/>
          </p:cNvSpPr>
          <p:nvPr>
            <p:ph idx="1"/>
          </p:nvPr>
        </p:nvSpPr>
        <p:spPr>
          <a:xfrm>
            <a:off x="657224" y="1938970"/>
            <a:ext cx="10773157" cy="3838896"/>
          </a:xfrm>
        </p:spPr>
        <p:txBody>
          <a:bodyPr>
            <a:normAutofit/>
          </a:bodyPr>
          <a:lstStyle/>
          <a:p>
            <a:r>
              <a:rPr lang="en-US" sz="3200" dirty="0" smtClean="0"/>
              <a:t>Why measure home network traffic?</a:t>
            </a:r>
          </a:p>
          <a:p>
            <a:pPr lvl="1"/>
            <a:r>
              <a:rPr lang="en-US" sz="3000" dirty="0" smtClean="0"/>
              <a:t>Compare total traffic </a:t>
            </a:r>
            <a:r>
              <a:rPr lang="en-US" sz="3000" b="1" dirty="0" smtClean="0"/>
              <a:t>utilization</a:t>
            </a:r>
            <a:r>
              <a:rPr lang="en-US" sz="3000" dirty="0" smtClean="0"/>
              <a:t> to access link </a:t>
            </a:r>
            <a:r>
              <a:rPr lang="en-US" sz="3000" b="1" dirty="0" smtClean="0"/>
              <a:t>capacity</a:t>
            </a:r>
          </a:p>
          <a:p>
            <a:pPr lvl="1"/>
            <a:r>
              <a:rPr lang="en-US" sz="3000" dirty="0"/>
              <a:t>R</a:t>
            </a:r>
            <a:r>
              <a:rPr lang="en-US" sz="3000" dirty="0" smtClean="0"/>
              <a:t>eveal </a:t>
            </a:r>
            <a:r>
              <a:rPr lang="en-US" sz="3000" b="1" dirty="0" smtClean="0"/>
              <a:t>usage patterns </a:t>
            </a:r>
            <a:r>
              <a:rPr lang="en-US" sz="3000" dirty="0" smtClean="0"/>
              <a:t>differ by source or by destination</a:t>
            </a:r>
            <a:endParaRPr lang="en-US" sz="3000" dirty="0"/>
          </a:p>
          <a:p>
            <a:r>
              <a:rPr lang="en-US" sz="3200" dirty="0" smtClean="0"/>
              <a:t>Passive monitoring of traffic (with explicit content)</a:t>
            </a:r>
            <a:endParaRPr lang="en-US" sz="3200" dirty="0" smtClean="0">
              <a:solidFill>
                <a:schemeClr val="tx1"/>
              </a:solidFill>
            </a:endParaRPr>
          </a:p>
          <a:p>
            <a:pPr lvl="1"/>
            <a:r>
              <a:rPr lang="en-US" sz="3000" dirty="0" smtClean="0"/>
              <a:t>Packet and flow statistics</a:t>
            </a:r>
          </a:p>
          <a:p>
            <a:pPr lvl="1"/>
            <a:r>
              <a:rPr lang="en-US" sz="3000" dirty="0" smtClean="0"/>
              <a:t>DNS responses to user customizable whitelist</a:t>
            </a:r>
            <a:endParaRPr lang="en-US" sz="3200" b="1" dirty="0" smtClean="0">
              <a:solidFill>
                <a:schemeClr val="tx1"/>
              </a:solidFill>
            </a:endParaRPr>
          </a:p>
          <a:p>
            <a:pPr lvl="1"/>
            <a:endParaRPr lang="en-US" sz="3000" b="1" dirty="0" smtClean="0">
              <a:solidFill>
                <a:schemeClr val="tx1"/>
              </a:solidFill>
            </a:endParaRPr>
          </a:p>
          <a:p>
            <a:endParaRPr lang="en-US" sz="3200" dirty="0" smtClean="0">
              <a:solidFill>
                <a:schemeClr val="tx1"/>
              </a:solidFill>
            </a:endParaRPr>
          </a:p>
        </p:txBody>
      </p:sp>
      <p:sp>
        <p:nvSpPr>
          <p:cNvPr id="4" name="Slide Number Placeholder 3"/>
          <p:cNvSpPr>
            <a:spLocks noGrp="1"/>
          </p:cNvSpPr>
          <p:nvPr>
            <p:ph type="sldNum" sz="quarter" idx="12"/>
          </p:nvPr>
        </p:nvSpPr>
        <p:spPr/>
        <p:txBody>
          <a:bodyPr/>
          <a:lstStyle/>
          <a:p>
            <a:fld id="{6113E31D-E2AB-40D1-8B51-AFA5AFEF393A}" type="slidenum">
              <a:rPr lang="en-US" smtClean="0"/>
              <a:t>15</a:t>
            </a:fld>
            <a:endParaRPr lang="en-US" dirty="0"/>
          </a:p>
        </p:txBody>
      </p: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82400" y="6248400"/>
            <a:ext cx="609600" cy="609600"/>
          </a:xfrm>
          <a:prstGeom prst="rect">
            <a:avLst/>
          </a:prstGeom>
        </p:spPr>
      </p:pic>
    </p:spTree>
    <p:custDataLst>
      <p:tags r:id="rId1"/>
    </p:custDataLst>
    <p:extLst>
      <p:ext uri="{BB962C8B-B14F-4D97-AF65-F5344CB8AC3E}">
        <p14:creationId xmlns:p14="http://schemas.microsoft.com/office/powerpoint/2010/main" val="4258026442"/>
      </p:ext>
    </p:extLst>
  </p:cSld>
  <p:clrMapOvr>
    <a:masterClrMapping/>
  </p:clrMapOvr>
  <mc:AlternateContent xmlns:mc="http://schemas.openxmlformats.org/markup-compatibility/2006" xmlns:p14="http://schemas.microsoft.com/office/powerpoint/2010/main">
    <mc:Choice Requires="p14">
      <p:transition spd="slow" p14:dur="2000" advTm="68177"/>
    </mc:Choice>
    <mc:Fallback xmlns="">
      <p:transition spd="slow" advTm="68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8034"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0" objId="5"/>
        <p14:stopEvt time="68046" objId="5"/>
      </p14:showEvt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16"/>
          <p:cNvSpPr/>
          <p:nvPr/>
        </p:nvSpPr>
        <p:spPr>
          <a:xfrm>
            <a:off x="2906485" y="3996067"/>
            <a:ext cx="6912428" cy="868385"/>
          </a:xfrm>
          <a:custGeom>
            <a:avLst/>
            <a:gdLst>
              <a:gd name="connsiteX0" fmla="*/ 0 w 6912428"/>
              <a:gd name="connsiteY0" fmla="*/ 631371 h 1222575"/>
              <a:gd name="connsiteX1" fmla="*/ 10885 w 6912428"/>
              <a:gd name="connsiteY1" fmla="*/ 576942 h 1222575"/>
              <a:gd name="connsiteX2" fmla="*/ 21771 w 6912428"/>
              <a:gd name="connsiteY2" fmla="*/ 533400 h 1222575"/>
              <a:gd name="connsiteX3" fmla="*/ 32657 w 6912428"/>
              <a:gd name="connsiteY3" fmla="*/ 468085 h 1222575"/>
              <a:gd name="connsiteX4" fmla="*/ 54428 w 6912428"/>
              <a:gd name="connsiteY4" fmla="*/ 413657 h 1222575"/>
              <a:gd name="connsiteX5" fmla="*/ 65314 w 6912428"/>
              <a:gd name="connsiteY5" fmla="*/ 381000 h 1222575"/>
              <a:gd name="connsiteX6" fmla="*/ 76200 w 6912428"/>
              <a:gd name="connsiteY6" fmla="*/ 337457 h 1222575"/>
              <a:gd name="connsiteX7" fmla="*/ 108857 w 6912428"/>
              <a:gd name="connsiteY7" fmla="*/ 304800 h 1222575"/>
              <a:gd name="connsiteX8" fmla="*/ 119742 w 6912428"/>
              <a:gd name="connsiteY8" fmla="*/ 250371 h 1222575"/>
              <a:gd name="connsiteX9" fmla="*/ 163285 w 6912428"/>
              <a:gd name="connsiteY9" fmla="*/ 185057 h 1222575"/>
              <a:gd name="connsiteX10" fmla="*/ 217714 w 6912428"/>
              <a:gd name="connsiteY10" fmla="*/ 130628 h 1222575"/>
              <a:gd name="connsiteX11" fmla="*/ 250371 w 6912428"/>
              <a:gd name="connsiteY11" fmla="*/ 119742 h 1222575"/>
              <a:gd name="connsiteX12" fmla="*/ 283028 w 6912428"/>
              <a:gd name="connsiteY12" fmla="*/ 511628 h 1222575"/>
              <a:gd name="connsiteX13" fmla="*/ 293914 w 6912428"/>
              <a:gd name="connsiteY13" fmla="*/ 609600 h 1222575"/>
              <a:gd name="connsiteX14" fmla="*/ 326571 w 6912428"/>
              <a:gd name="connsiteY14" fmla="*/ 729342 h 1222575"/>
              <a:gd name="connsiteX15" fmla="*/ 337457 w 6912428"/>
              <a:gd name="connsiteY15" fmla="*/ 772885 h 1222575"/>
              <a:gd name="connsiteX16" fmla="*/ 381000 w 6912428"/>
              <a:gd name="connsiteY16" fmla="*/ 762000 h 1222575"/>
              <a:gd name="connsiteX17" fmla="*/ 413657 w 6912428"/>
              <a:gd name="connsiteY17" fmla="*/ 631371 h 1222575"/>
              <a:gd name="connsiteX18" fmla="*/ 435428 w 6912428"/>
              <a:gd name="connsiteY18" fmla="*/ 587828 h 1222575"/>
              <a:gd name="connsiteX19" fmla="*/ 446314 w 6912428"/>
              <a:gd name="connsiteY19" fmla="*/ 533400 h 1222575"/>
              <a:gd name="connsiteX20" fmla="*/ 457200 w 6912428"/>
              <a:gd name="connsiteY20" fmla="*/ 468085 h 1222575"/>
              <a:gd name="connsiteX21" fmla="*/ 478971 w 6912428"/>
              <a:gd name="connsiteY21" fmla="*/ 391885 h 1222575"/>
              <a:gd name="connsiteX22" fmla="*/ 500742 w 6912428"/>
              <a:gd name="connsiteY22" fmla="*/ 359228 h 1222575"/>
              <a:gd name="connsiteX23" fmla="*/ 522514 w 6912428"/>
              <a:gd name="connsiteY23" fmla="*/ 315685 h 1222575"/>
              <a:gd name="connsiteX24" fmla="*/ 533400 w 6912428"/>
              <a:gd name="connsiteY24" fmla="*/ 283028 h 1222575"/>
              <a:gd name="connsiteX25" fmla="*/ 566057 w 6912428"/>
              <a:gd name="connsiteY25" fmla="*/ 261257 h 1222575"/>
              <a:gd name="connsiteX26" fmla="*/ 587828 w 6912428"/>
              <a:gd name="connsiteY26" fmla="*/ 304800 h 1222575"/>
              <a:gd name="connsiteX27" fmla="*/ 609600 w 6912428"/>
              <a:gd name="connsiteY27" fmla="*/ 435428 h 1222575"/>
              <a:gd name="connsiteX28" fmla="*/ 631371 w 6912428"/>
              <a:gd name="connsiteY28" fmla="*/ 696685 h 1222575"/>
              <a:gd name="connsiteX29" fmla="*/ 685800 w 6912428"/>
              <a:gd name="connsiteY29" fmla="*/ 772885 h 1222575"/>
              <a:gd name="connsiteX30" fmla="*/ 707571 w 6912428"/>
              <a:gd name="connsiteY30" fmla="*/ 794657 h 1222575"/>
              <a:gd name="connsiteX31" fmla="*/ 772885 w 6912428"/>
              <a:gd name="connsiteY31" fmla="*/ 783771 h 1222575"/>
              <a:gd name="connsiteX32" fmla="*/ 794657 w 6912428"/>
              <a:gd name="connsiteY32" fmla="*/ 751114 h 1222575"/>
              <a:gd name="connsiteX33" fmla="*/ 838200 w 6912428"/>
              <a:gd name="connsiteY33" fmla="*/ 620485 h 1222575"/>
              <a:gd name="connsiteX34" fmla="*/ 859971 w 6912428"/>
              <a:gd name="connsiteY34" fmla="*/ 544285 h 1222575"/>
              <a:gd name="connsiteX35" fmla="*/ 903514 w 6912428"/>
              <a:gd name="connsiteY35" fmla="*/ 478971 h 1222575"/>
              <a:gd name="connsiteX36" fmla="*/ 914400 w 6912428"/>
              <a:gd name="connsiteY36" fmla="*/ 446314 h 1222575"/>
              <a:gd name="connsiteX37" fmla="*/ 957942 w 6912428"/>
              <a:gd name="connsiteY37" fmla="*/ 381000 h 1222575"/>
              <a:gd name="connsiteX38" fmla="*/ 968828 w 6912428"/>
              <a:gd name="connsiteY38" fmla="*/ 337457 h 1222575"/>
              <a:gd name="connsiteX39" fmla="*/ 990600 w 6912428"/>
              <a:gd name="connsiteY39" fmla="*/ 304800 h 1222575"/>
              <a:gd name="connsiteX40" fmla="*/ 1001485 w 6912428"/>
              <a:gd name="connsiteY40" fmla="*/ 272142 h 1222575"/>
              <a:gd name="connsiteX41" fmla="*/ 1023257 w 6912428"/>
              <a:gd name="connsiteY41" fmla="*/ 239485 h 1222575"/>
              <a:gd name="connsiteX42" fmla="*/ 1045028 w 6912428"/>
              <a:gd name="connsiteY42" fmla="*/ 195942 h 1222575"/>
              <a:gd name="connsiteX43" fmla="*/ 1066800 w 6912428"/>
              <a:gd name="connsiteY43" fmla="*/ 141514 h 1222575"/>
              <a:gd name="connsiteX44" fmla="*/ 1077685 w 6912428"/>
              <a:gd name="connsiteY44" fmla="*/ 97971 h 1222575"/>
              <a:gd name="connsiteX45" fmla="*/ 1121228 w 6912428"/>
              <a:gd name="connsiteY45" fmla="*/ 21771 h 1222575"/>
              <a:gd name="connsiteX46" fmla="*/ 1153885 w 6912428"/>
              <a:gd name="connsiteY46" fmla="*/ 0 h 1222575"/>
              <a:gd name="connsiteX47" fmla="*/ 1175657 w 6912428"/>
              <a:gd name="connsiteY47" fmla="*/ 21771 h 1222575"/>
              <a:gd name="connsiteX48" fmla="*/ 1197428 w 6912428"/>
              <a:gd name="connsiteY48" fmla="*/ 130628 h 1222575"/>
              <a:gd name="connsiteX49" fmla="*/ 1219200 w 6912428"/>
              <a:gd name="connsiteY49" fmla="*/ 446314 h 1222575"/>
              <a:gd name="connsiteX50" fmla="*/ 1230085 w 6912428"/>
              <a:gd name="connsiteY50" fmla="*/ 489857 h 1222575"/>
              <a:gd name="connsiteX51" fmla="*/ 1251857 w 6912428"/>
              <a:gd name="connsiteY51" fmla="*/ 533400 h 1222575"/>
              <a:gd name="connsiteX52" fmla="*/ 1262742 w 6912428"/>
              <a:gd name="connsiteY52" fmla="*/ 576942 h 1222575"/>
              <a:gd name="connsiteX53" fmla="*/ 1273628 w 6912428"/>
              <a:gd name="connsiteY53" fmla="*/ 609600 h 1222575"/>
              <a:gd name="connsiteX54" fmla="*/ 1284514 w 6912428"/>
              <a:gd name="connsiteY54" fmla="*/ 664028 h 1222575"/>
              <a:gd name="connsiteX55" fmla="*/ 1306285 w 6912428"/>
              <a:gd name="connsiteY55" fmla="*/ 707571 h 1222575"/>
              <a:gd name="connsiteX56" fmla="*/ 1328057 w 6912428"/>
              <a:gd name="connsiteY56" fmla="*/ 794657 h 1222575"/>
              <a:gd name="connsiteX57" fmla="*/ 1349828 w 6912428"/>
              <a:gd name="connsiteY57" fmla="*/ 838200 h 1222575"/>
              <a:gd name="connsiteX58" fmla="*/ 1404257 w 6912428"/>
              <a:gd name="connsiteY58" fmla="*/ 957942 h 1222575"/>
              <a:gd name="connsiteX59" fmla="*/ 1436914 w 6912428"/>
              <a:gd name="connsiteY59" fmla="*/ 1012371 h 1222575"/>
              <a:gd name="connsiteX60" fmla="*/ 1458685 w 6912428"/>
              <a:gd name="connsiteY60" fmla="*/ 1055914 h 1222575"/>
              <a:gd name="connsiteX61" fmla="*/ 1491342 w 6912428"/>
              <a:gd name="connsiteY61" fmla="*/ 1077685 h 1222575"/>
              <a:gd name="connsiteX62" fmla="*/ 1621971 w 6912428"/>
              <a:gd name="connsiteY62" fmla="*/ 1077685 h 1222575"/>
              <a:gd name="connsiteX63" fmla="*/ 1665514 w 6912428"/>
              <a:gd name="connsiteY63" fmla="*/ 1121228 h 1222575"/>
              <a:gd name="connsiteX64" fmla="*/ 1730828 w 6912428"/>
              <a:gd name="connsiteY64" fmla="*/ 1153885 h 1222575"/>
              <a:gd name="connsiteX65" fmla="*/ 1937657 w 6912428"/>
              <a:gd name="connsiteY65" fmla="*/ 1143000 h 1222575"/>
              <a:gd name="connsiteX66" fmla="*/ 2383971 w 6912428"/>
              <a:gd name="connsiteY66" fmla="*/ 1153885 h 1222575"/>
              <a:gd name="connsiteX67" fmla="*/ 2416628 w 6912428"/>
              <a:gd name="connsiteY67" fmla="*/ 1132114 h 1222575"/>
              <a:gd name="connsiteX68" fmla="*/ 2427514 w 6912428"/>
              <a:gd name="connsiteY68" fmla="*/ 1099457 h 1222575"/>
              <a:gd name="connsiteX69" fmla="*/ 2449285 w 6912428"/>
              <a:gd name="connsiteY69" fmla="*/ 1055914 h 1222575"/>
              <a:gd name="connsiteX70" fmla="*/ 2471057 w 6912428"/>
              <a:gd name="connsiteY70" fmla="*/ 990600 h 1222575"/>
              <a:gd name="connsiteX71" fmla="*/ 2481942 w 6912428"/>
              <a:gd name="connsiteY71" fmla="*/ 957942 h 1222575"/>
              <a:gd name="connsiteX72" fmla="*/ 2503714 w 6912428"/>
              <a:gd name="connsiteY72" fmla="*/ 936171 h 1222575"/>
              <a:gd name="connsiteX73" fmla="*/ 2514600 w 6912428"/>
              <a:gd name="connsiteY73" fmla="*/ 859971 h 1222575"/>
              <a:gd name="connsiteX74" fmla="*/ 2536371 w 6912428"/>
              <a:gd name="connsiteY74" fmla="*/ 794657 h 1222575"/>
              <a:gd name="connsiteX75" fmla="*/ 2558142 w 6912428"/>
              <a:gd name="connsiteY75" fmla="*/ 729342 h 1222575"/>
              <a:gd name="connsiteX76" fmla="*/ 2579914 w 6912428"/>
              <a:gd name="connsiteY76" fmla="*/ 664028 h 1222575"/>
              <a:gd name="connsiteX77" fmla="*/ 2590800 w 6912428"/>
              <a:gd name="connsiteY77" fmla="*/ 631371 h 1222575"/>
              <a:gd name="connsiteX78" fmla="*/ 2612571 w 6912428"/>
              <a:gd name="connsiteY78" fmla="*/ 664028 h 1222575"/>
              <a:gd name="connsiteX79" fmla="*/ 2645228 w 6912428"/>
              <a:gd name="connsiteY79" fmla="*/ 707571 h 1222575"/>
              <a:gd name="connsiteX80" fmla="*/ 2667000 w 6912428"/>
              <a:gd name="connsiteY80" fmla="*/ 783771 h 1222575"/>
              <a:gd name="connsiteX81" fmla="*/ 2677885 w 6912428"/>
              <a:gd name="connsiteY81" fmla="*/ 816428 h 1222575"/>
              <a:gd name="connsiteX82" fmla="*/ 2699657 w 6912428"/>
              <a:gd name="connsiteY82" fmla="*/ 838200 h 1222575"/>
              <a:gd name="connsiteX83" fmla="*/ 2743200 w 6912428"/>
              <a:gd name="connsiteY83" fmla="*/ 827314 h 1222575"/>
              <a:gd name="connsiteX84" fmla="*/ 2754085 w 6912428"/>
              <a:gd name="connsiteY84" fmla="*/ 794657 h 1222575"/>
              <a:gd name="connsiteX85" fmla="*/ 2764971 w 6912428"/>
              <a:gd name="connsiteY85" fmla="*/ 566057 h 1222575"/>
              <a:gd name="connsiteX86" fmla="*/ 2786742 w 6912428"/>
              <a:gd name="connsiteY86" fmla="*/ 468085 h 1222575"/>
              <a:gd name="connsiteX87" fmla="*/ 2797628 w 6912428"/>
              <a:gd name="connsiteY87" fmla="*/ 119742 h 1222575"/>
              <a:gd name="connsiteX88" fmla="*/ 2819400 w 6912428"/>
              <a:gd name="connsiteY88" fmla="*/ 54428 h 1222575"/>
              <a:gd name="connsiteX89" fmla="*/ 2862942 w 6912428"/>
              <a:gd name="connsiteY89" fmla="*/ 43542 h 1222575"/>
              <a:gd name="connsiteX90" fmla="*/ 2895600 w 6912428"/>
              <a:gd name="connsiteY90" fmla="*/ 65314 h 1222575"/>
              <a:gd name="connsiteX91" fmla="*/ 2906485 w 6912428"/>
              <a:gd name="connsiteY91" fmla="*/ 97971 h 1222575"/>
              <a:gd name="connsiteX92" fmla="*/ 2928257 w 6912428"/>
              <a:gd name="connsiteY92" fmla="*/ 130628 h 1222575"/>
              <a:gd name="connsiteX93" fmla="*/ 2939142 w 6912428"/>
              <a:gd name="connsiteY93" fmla="*/ 163285 h 1222575"/>
              <a:gd name="connsiteX94" fmla="*/ 2971800 w 6912428"/>
              <a:gd name="connsiteY94" fmla="*/ 206828 h 1222575"/>
              <a:gd name="connsiteX95" fmla="*/ 2982685 w 6912428"/>
              <a:gd name="connsiteY95" fmla="*/ 272142 h 1222575"/>
              <a:gd name="connsiteX96" fmla="*/ 3004457 w 6912428"/>
              <a:gd name="connsiteY96" fmla="*/ 337457 h 1222575"/>
              <a:gd name="connsiteX97" fmla="*/ 3015342 w 6912428"/>
              <a:gd name="connsiteY97" fmla="*/ 381000 h 1222575"/>
              <a:gd name="connsiteX98" fmla="*/ 3026228 w 6912428"/>
              <a:gd name="connsiteY98" fmla="*/ 435428 h 1222575"/>
              <a:gd name="connsiteX99" fmla="*/ 3069771 w 6912428"/>
              <a:gd name="connsiteY99" fmla="*/ 522514 h 1222575"/>
              <a:gd name="connsiteX100" fmla="*/ 3091542 w 6912428"/>
              <a:gd name="connsiteY100" fmla="*/ 587828 h 1222575"/>
              <a:gd name="connsiteX101" fmla="*/ 3113314 w 6912428"/>
              <a:gd name="connsiteY101" fmla="*/ 609600 h 1222575"/>
              <a:gd name="connsiteX102" fmla="*/ 3167742 w 6912428"/>
              <a:gd name="connsiteY102" fmla="*/ 718457 h 1222575"/>
              <a:gd name="connsiteX103" fmla="*/ 3178628 w 6912428"/>
              <a:gd name="connsiteY103" fmla="*/ 751114 h 1222575"/>
              <a:gd name="connsiteX104" fmla="*/ 3211285 w 6912428"/>
              <a:gd name="connsiteY104" fmla="*/ 805542 h 1222575"/>
              <a:gd name="connsiteX105" fmla="*/ 3222171 w 6912428"/>
              <a:gd name="connsiteY105" fmla="*/ 859971 h 1222575"/>
              <a:gd name="connsiteX106" fmla="*/ 3276600 w 6912428"/>
              <a:gd name="connsiteY106" fmla="*/ 947057 h 1222575"/>
              <a:gd name="connsiteX107" fmla="*/ 3309257 w 6912428"/>
              <a:gd name="connsiteY107" fmla="*/ 1023257 h 1222575"/>
              <a:gd name="connsiteX108" fmla="*/ 3396342 w 6912428"/>
              <a:gd name="connsiteY108" fmla="*/ 979714 h 1222575"/>
              <a:gd name="connsiteX109" fmla="*/ 3418114 w 6912428"/>
              <a:gd name="connsiteY109" fmla="*/ 914400 h 1222575"/>
              <a:gd name="connsiteX110" fmla="*/ 3429000 w 6912428"/>
              <a:gd name="connsiteY110" fmla="*/ 881742 h 1222575"/>
              <a:gd name="connsiteX111" fmla="*/ 3483428 w 6912428"/>
              <a:gd name="connsiteY111" fmla="*/ 947057 h 1222575"/>
              <a:gd name="connsiteX112" fmla="*/ 3516085 w 6912428"/>
              <a:gd name="connsiteY112" fmla="*/ 1012371 h 1222575"/>
              <a:gd name="connsiteX113" fmla="*/ 3537857 w 6912428"/>
              <a:gd name="connsiteY113" fmla="*/ 1034142 h 1222575"/>
              <a:gd name="connsiteX114" fmla="*/ 3603171 w 6912428"/>
              <a:gd name="connsiteY114" fmla="*/ 1055914 h 1222575"/>
              <a:gd name="connsiteX115" fmla="*/ 3690257 w 6912428"/>
              <a:gd name="connsiteY115" fmla="*/ 1045028 h 1222575"/>
              <a:gd name="connsiteX116" fmla="*/ 3733800 w 6912428"/>
              <a:gd name="connsiteY116" fmla="*/ 947057 h 1222575"/>
              <a:gd name="connsiteX117" fmla="*/ 3755571 w 6912428"/>
              <a:gd name="connsiteY117" fmla="*/ 925285 h 1222575"/>
              <a:gd name="connsiteX118" fmla="*/ 3810000 w 6912428"/>
              <a:gd name="connsiteY118" fmla="*/ 1012371 h 1222575"/>
              <a:gd name="connsiteX119" fmla="*/ 3842657 w 6912428"/>
              <a:gd name="connsiteY119" fmla="*/ 1055914 h 1222575"/>
              <a:gd name="connsiteX120" fmla="*/ 3864428 w 6912428"/>
              <a:gd name="connsiteY120" fmla="*/ 1099457 h 1222575"/>
              <a:gd name="connsiteX121" fmla="*/ 3875314 w 6912428"/>
              <a:gd name="connsiteY121" fmla="*/ 1132114 h 1222575"/>
              <a:gd name="connsiteX122" fmla="*/ 3907971 w 6912428"/>
              <a:gd name="connsiteY122" fmla="*/ 1143000 h 1222575"/>
              <a:gd name="connsiteX123" fmla="*/ 3951514 w 6912428"/>
              <a:gd name="connsiteY123" fmla="*/ 1132114 h 1222575"/>
              <a:gd name="connsiteX124" fmla="*/ 4005942 w 6912428"/>
              <a:gd name="connsiteY124" fmla="*/ 1088571 h 1222575"/>
              <a:gd name="connsiteX125" fmla="*/ 4180114 w 6912428"/>
              <a:gd name="connsiteY125" fmla="*/ 1143000 h 1222575"/>
              <a:gd name="connsiteX126" fmla="*/ 4267200 w 6912428"/>
              <a:gd name="connsiteY126" fmla="*/ 1164771 h 1222575"/>
              <a:gd name="connsiteX127" fmla="*/ 4332514 w 6912428"/>
              <a:gd name="connsiteY127" fmla="*/ 1186542 h 1222575"/>
              <a:gd name="connsiteX128" fmla="*/ 4452257 w 6912428"/>
              <a:gd name="connsiteY128" fmla="*/ 1197428 h 1222575"/>
              <a:gd name="connsiteX129" fmla="*/ 4789714 w 6912428"/>
              <a:gd name="connsiteY129" fmla="*/ 1197428 h 1222575"/>
              <a:gd name="connsiteX130" fmla="*/ 4855028 w 6912428"/>
              <a:gd name="connsiteY130" fmla="*/ 1175657 h 1222575"/>
              <a:gd name="connsiteX131" fmla="*/ 5290457 w 6912428"/>
              <a:gd name="connsiteY131" fmla="*/ 1175657 h 1222575"/>
              <a:gd name="connsiteX132" fmla="*/ 5301342 w 6912428"/>
              <a:gd name="connsiteY132" fmla="*/ 1143000 h 1222575"/>
              <a:gd name="connsiteX133" fmla="*/ 5312228 w 6912428"/>
              <a:gd name="connsiteY133" fmla="*/ 1099457 h 1222575"/>
              <a:gd name="connsiteX134" fmla="*/ 5334000 w 6912428"/>
              <a:gd name="connsiteY134" fmla="*/ 1034142 h 1222575"/>
              <a:gd name="connsiteX135" fmla="*/ 5344885 w 6912428"/>
              <a:gd name="connsiteY135" fmla="*/ 1001485 h 1222575"/>
              <a:gd name="connsiteX136" fmla="*/ 5388428 w 6912428"/>
              <a:gd name="connsiteY136" fmla="*/ 1066800 h 1222575"/>
              <a:gd name="connsiteX137" fmla="*/ 5399314 w 6912428"/>
              <a:gd name="connsiteY137" fmla="*/ 1099457 h 1222575"/>
              <a:gd name="connsiteX138" fmla="*/ 5442857 w 6912428"/>
              <a:gd name="connsiteY138" fmla="*/ 1153885 h 1222575"/>
              <a:gd name="connsiteX139" fmla="*/ 5475514 w 6912428"/>
              <a:gd name="connsiteY139" fmla="*/ 1164771 h 1222575"/>
              <a:gd name="connsiteX140" fmla="*/ 6128657 w 6912428"/>
              <a:gd name="connsiteY140" fmla="*/ 1153885 h 1222575"/>
              <a:gd name="connsiteX141" fmla="*/ 6150428 w 6912428"/>
              <a:gd name="connsiteY141" fmla="*/ 1121228 h 1222575"/>
              <a:gd name="connsiteX142" fmla="*/ 6161314 w 6912428"/>
              <a:gd name="connsiteY142" fmla="*/ 1077685 h 1222575"/>
              <a:gd name="connsiteX143" fmla="*/ 6172200 w 6912428"/>
              <a:gd name="connsiteY143" fmla="*/ 903514 h 1222575"/>
              <a:gd name="connsiteX144" fmla="*/ 6183085 w 6912428"/>
              <a:gd name="connsiteY144" fmla="*/ 870857 h 1222575"/>
              <a:gd name="connsiteX145" fmla="*/ 6204857 w 6912428"/>
              <a:gd name="connsiteY145" fmla="*/ 914400 h 1222575"/>
              <a:gd name="connsiteX146" fmla="*/ 6215742 w 6912428"/>
              <a:gd name="connsiteY146" fmla="*/ 957942 h 1222575"/>
              <a:gd name="connsiteX147" fmla="*/ 6248400 w 6912428"/>
              <a:gd name="connsiteY147" fmla="*/ 990600 h 1222575"/>
              <a:gd name="connsiteX148" fmla="*/ 6270171 w 6912428"/>
              <a:gd name="connsiteY148" fmla="*/ 1023257 h 1222575"/>
              <a:gd name="connsiteX149" fmla="*/ 6313714 w 6912428"/>
              <a:gd name="connsiteY149" fmla="*/ 903514 h 1222575"/>
              <a:gd name="connsiteX150" fmla="*/ 6324600 w 6912428"/>
              <a:gd name="connsiteY150" fmla="*/ 685800 h 1222575"/>
              <a:gd name="connsiteX151" fmla="*/ 6346371 w 6912428"/>
              <a:gd name="connsiteY151" fmla="*/ 566057 h 1222575"/>
              <a:gd name="connsiteX152" fmla="*/ 6357257 w 6912428"/>
              <a:gd name="connsiteY152" fmla="*/ 435428 h 1222575"/>
              <a:gd name="connsiteX153" fmla="*/ 6379028 w 6912428"/>
              <a:gd name="connsiteY153" fmla="*/ 468085 h 1222575"/>
              <a:gd name="connsiteX154" fmla="*/ 6389914 w 6912428"/>
              <a:gd name="connsiteY154" fmla="*/ 522514 h 1222575"/>
              <a:gd name="connsiteX155" fmla="*/ 6400800 w 6912428"/>
              <a:gd name="connsiteY155" fmla="*/ 566057 h 1222575"/>
              <a:gd name="connsiteX156" fmla="*/ 6422571 w 6912428"/>
              <a:gd name="connsiteY156" fmla="*/ 631371 h 1222575"/>
              <a:gd name="connsiteX157" fmla="*/ 6433457 w 6912428"/>
              <a:gd name="connsiteY157" fmla="*/ 685800 h 1222575"/>
              <a:gd name="connsiteX158" fmla="*/ 6444342 w 6912428"/>
              <a:gd name="connsiteY158" fmla="*/ 762000 h 1222575"/>
              <a:gd name="connsiteX159" fmla="*/ 6466114 w 6912428"/>
              <a:gd name="connsiteY159" fmla="*/ 827314 h 1222575"/>
              <a:gd name="connsiteX160" fmla="*/ 6477000 w 6912428"/>
              <a:gd name="connsiteY160" fmla="*/ 859971 h 1222575"/>
              <a:gd name="connsiteX161" fmla="*/ 6509657 w 6912428"/>
              <a:gd name="connsiteY161" fmla="*/ 925285 h 1222575"/>
              <a:gd name="connsiteX162" fmla="*/ 6531428 w 6912428"/>
              <a:gd name="connsiteY162" fmla="*/ 957942 h 1222575"/>
              <a:gd name="connsiteX163" fmla="*/ 6542314 w 6912428"/>
              <a:gd name="connsiteY163" fmla="*/ 990600 h 1222575"/>
              <a:gd name="connsiteX164" fmla="*/ 6618514 w 6912428"/>
              <a:gd name="connsiteY164" fmla="*/ 1077685 h 1222575"/>
              <a:gd name="connsiteX165" fmla="*/ 6672942 w 6912428"/>
              <a:gd name="connsiteY165" fmla="*/ 1066800 h 1222575"/>
              <a:gd name="connsiteX166" fmla="*/ 6705600 w 6912428"/>
              <a:gd name="connsiteY166" fmla="*/ 1045028 h 1222575"/>
              <a:gd name="connsiteX167" fmla="*/ 6749142 w 6912428"/>
              <a:gd name="connsiteY167" fmla="*/ 1066800 h 1222575"/>
              <a:gd name="connsiteX168" fmla="*/ 6760028 w 6912428"/>
              <a:gd name="connsiteY168" fmla="*/ 1099457 h 1222575"/>
              <a:gd name="connsiteX169" fmla="*/ 6781800 w 6912428"/>
              <a:gd name="connsiteY169" fmla="*/ 1132114 h 1222575"/>
              <a:gd name="connsiteX170" fmla="*/ 6847114 w 6912428"/>
              <a:gd name="connsiteY170" fmla="*/ 1164771 h 1222575"/>
              <a:gd name="connsiteX171" fmla="*/ 6912428 w 6912428"/>
              <a:gd name="connsiteY171" fmla="*/ 1175657 h 122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6912428" h="1222575">
                <a:moveTo>
                  <a:pt x="0" y="631371"/>
                </a:moveTo>
                <a:cubicBezTo>
                  <a:pt x="3628" y="613228"/>
                  <a:pt x="6871" y="595004"/>
                  <a:pt x="10885" y="576942"/>
                </a:cubicBezTo>
                <a:cubicBezTo>
                  <a:pt x="14130" y="562338"/>
                  <a:pt x="18837" y="548070"/>
                  <a:pt x="21771" y="533400"/>
                </a:cubicBezTo>
                <a:cubicBezTo>
                  <a:pt x="26100" y="511757"/>
                  <a:pt x="26850" y="489379"/>
                  <a:pt x="32657" y="468085"/>
                </a:cubicBezTo>
                <a:cubicBezTo>
                  <a:pt x="37798" y="449233"/>
                  <a:pt x="47567" y="431953"/>
                  <a:pt x="54428" y="413657"/>
                </a:cubicBezTo>
                <a:cubicBezTo>
                  <a:pt x="58457" y="402913"/>
                  <a:pt x="62162" y="392033"/>
                  <a:pt x="65314" y="381000"/>
                </a:cubicBezTo>
                <a:cubicBezTo>
                  <a:pt x="69424" y="366615"/>
                  <a:pt x="68777" y="350447"/>
                  <a:pt x="76200" y="337457"/>
                </a:cubicBezTo>
                <a:cubicBezTo>
                  <a:pt x="83838" y="324091"/>
                  <a:pt x="97971" y="315686"/>
                  <a:pt x="108857" y="304800"/>
                </a:cubicBezTo>
                <a:cubicBezTo>
                  <a:pt x="112485" y="286657"/>
                  <a:pt x="112086" y="267215"/>
                  <a:pt x="119742" y="250371"/>
                </a:cubicBezTo>
                <a:cubicBezTo>
                  <a:pt x="130569" y="226550"/>
                  <a:pt x="148771" y="206828"/>
                  <a:pt x="163285" y="185057"/>
                </a:cubicBezTo>
                <a:cubicBezTo>
                  <a:pt x="185056" y="152401"/>
                  <a:pt x="181430" y="148771"/>
                  <a:pt x="217714" y="130628"/>
                </a:cubicBezTo>
                <a:cubicBezTo>
                  <a:pt x="227977" y="125496"/>
                  <a:pt x="239485" y="123371"/>
                  <a:pt x="250371" y="119742"/>
                </a:cubicBezTo>
                <a:cubicBezTo>
                  <a:pt x="359982" y="229358"/>
                  <a:pt x="265018" y="124433"/>
                  <a:pt x="283028" y="511628"/>
                </a:cubicBezTo>
                <a:cubicBezTo>
                  <a:pt x="284555" y="544451"/>
                  <a:pt x="288204" y="577242"/>
                  <a:pt x="293914" y="609600"/>
                </a:cubicBezTo>
                <a:cubicBezTo>
                  <a:pt x="311826" y="711101"/>
                  <a:pt x="308770" y="667039"/>
                  <a:pt x="326571" y="729342"/>
                </a:cubicBezTo>
                <a:cubicBezTo>
                  <a:pt x="330681" y="743727"/>
                  <a:pt x="333828" y="758371"/>
                  <a:pt x="337457" y="772885"/>
                </a:cubicBezTo>
                <a:cubicBezTo>
                  <a:pt x="351971" y="769257"/>
                  <a:pt x="369507" y="771578"/>
                  <a:pt x="381000" y="762000"/>
                </a:cubicBezTo>
                <a:cubicBezTo>
                  <a:pt x="412050" y="736125"/>
                  <a:pt x="407616" y="655535"/>
                  <a:pt x="413657" y="631371"/>
                </a:cubicBezTo>
                <a:cubicBezTo>
                  <a:pt x="417593" y="615628"/>
                  <a:pt x="428171" y="602342"/>
                  <a:pt x="435428" y="587828"/>
                </a:cubicBezTo>
                <a:cubicBezTo>
                  <a:pt x="439057" y="569685"/>
                  <a:pt x="443004" y="551604"/>
                  <a:pt x="446314" y="533400"/>
                </a:cubicBezTo>
                <a:cubicBezTo>
                  <a:pt x="450262" y="511684"/>
                  <a:pt x="452871" y="489728"/>
                  <a:pt x="457200" y="468085"/>
                </a:cubicBezTo>
                <a:cubicBezTo>
                  <a:pt x="459526" y="456454"/>
                  <a:pt x="472052" y="405722"/>
                  <a:pt x="478971" y="391885"/>
                </a:cubicBezTo>
                <a:cubicBezTo>
                  <a:pt x="484822" y="380183"/>
                  <a:pt x="494251" y="370587"/>
                  <a:pt x="500742" y="359228"/>
                </a:cubicBezTo>
                <a:cubicBezTo>
                  <a:pt x="508793" y="345139"/>
                  <a:pt x="516121" y="330600"/>
                  <a:pt x="522514" y="315685"/>
                </a:cubicBezTo>
                <a:cubicBezTo>
                  <a:pt x="527034" y="305138"/>
                  <a:pt x="526232" y="291988"/>
                  <a:pt x="533400" y="283028"/>
                </a:cubicBezTo>
                <a:cubicBezTo>
                  <a:pt x="541573" y="272812"/>
                  <a:pt x="555171" y="268514"/>
                  <a:pt x="566057" y="261257"/>
                </a:cubicBezTo>
                <a:cubicBezTo>
                  <a:pt x="573314" y="275771"/>
                  <a:pt x="583892" y="289057"/>
                  <a:pt x="587828" y="304800"/>
                </a:cubicBezTo>
                <a:cubicBezTo>
                  <a:pt x="598534" y="347625"/>
                  <a:pt x="609600" y="435428"/>
                  <a:pt x="609600" y="435428"/>
                </a:cubicBezTo>
                <a:cubicBezTo>
                  <a:pt x="614584" y="525142"/>
                  <a:pt x="612135" y="610124"/>
                  <a:pt x="631371" y="696685"/>
                </a:cubicBezTo>
                <a:cubicBezTo>
                  <a:pt x="641301" y="741368"/>
                  <a:pt x="647466" y="734550"/>
                  <a:pt x="685800" y="772885"/>
                </a:cubicBezTo>
                <a:lnTo>
                  <a:pt x="707571" y="794657"/>
                </a:lnTo>
                <a:cubicBezTo>
                  <a:pt x="729342" y="791028"/>
                  <a:pt x="753144" y="793642"/>
                  <a:pt x="772885" y="783771"/>
                </a:cubicBezTo>
                <a:cubicBezTo>
                  <a:pt x="784587" y="777920"/>
                  <a:pt x="790186" y="763409"/>
                  <a:pt x="794657" y="751114"/>
                </a:cubicBezTo>
                <a:cubicBezTo>
                  <a:pt x="863209" y="562596"/>
                  <a:pt x="779810" y="737263"/>
                  <a:pt x="838200" y="620485"/>
                </a:cubicBezTo>
                <a:cubicBezTo>
                  <a:pt x="840763" y="610231"/>
                  <a:pt x="852871" y="557066"/>
                  <a:pt x="859971" y="544285"/>
                </a:cubicBezTo>
                <a:cubicBezTo>
                  <a:pt x="872678" y="521412"/>
                  <a:pt x="895239" y="503794"/>
                  <a:pt x="903514" y="478971"/>
                </a:cubicBezTo>
                <a:cubicBezTo>
                  <a:pt x="907143" y="468085"/>
                  <a:pt x="908827" y="456345"/>
                  <a:pt x="914400" y="446314"/>
                </a:cubicBezTo>
                <a:cubicBezTo>
                  <a:pt x="927107" y="423441"/>
                  <a:pt x="957942" y="381000"/>
                  <a:pt x="957942" y="381000"/>
                </a:cubicBezTo>
                <a:cubicBezTo>
                  <a:pt x="961571" y="366486"/>
                  <a:pt x="962934" y="351208"/>
                  <a:pt x="968828" y="337457"/>
                </a:cubicBezTo>
                <a:cubicBezTo>
                  <a:pt x="973982" y="325432"/>
                  <a:pt x="984749" y="316502"/>
                  <a:pt x="990600" y="304800"/>
                </a:cubicBezTo>
                <a:cubicBezTo>
                  <a:pt x="995732" y="294537"/>
                  <a:pt x="996353" y="282405"/>
                  <a:pt x="1001485" y="272142"/>
                </a:cubicBezTo>
                <a:cubicBezTo>
                  <a:pt x="1007336" y="260440"/>
                  <a:pt x="1016766" y="250844"/>
                  <a:pt x="1023257" y="239485"/>
                </a:cubicBezTo>
                <a:cubicBezTo>
                  <a:pt x="1031308" y="225396"/>
                  <a:pt x="1038437" y="210771"/>
                  <a:pt x="1045028" y="195942"/>
                </a:cubicBezTo>
                <a:cubicBezTo>
                  <a:pt x="1052964" y="178086"/>
                  <a:pt x="1060621" y="160052"/>
                  <a:pt x="1066800" y="141514"/>
                </a:cubicBezTo>
                <a:cubicBezTo>
                  <a:pt x="1071531" y="127321"/>
                  <a:pt x="1072432" y="111979"/>
                  <a:pt x="1077685" y="97971"/>
                </a:cubicBezTo>
                <a:cubicBezTo>
                  <a:pt x="1082807" y="84313"/>
                  <a:pt x="1108596" y="34403"/>
                  <a:pt x="1121228" y="21771"/>
                </a:cubicBezTo>
                <a:cubicBezTo>
                  <a:pt x="1130479" y="12520"/>
                  <a:pt x="1142999" y="7257"/>
                  <a:pt x="1153885" y="0"/>
                </a:cubicBezTo>
                <a:cubicBezTo>
                  <a:pt x="1161142" y="7257"/>
                  <a:pt x="1171067" y="12591"/>
                  <a:pt x="1175657" y="21771"/>
                </a:cubicBezTo>
                <a:cubicBezTo>
                  <a:pt x="1183774" y="38006"/>
                  <a:pt x="1196062" y="122434"/>
                  <a:pt x="1197428" y="130628"/>
                </a:cubicBezTo>
                <a:cubicBezTo>
                  <a:pt x="1204685" y="235857"/>
                  <a:pt x="1209650" y="341269"/>
                  <a:pt x="1219200" y="446314"/>
                </a:cubicBezTo>
                <a:cubicBezTo>
                  <a:pt x="1220554" y="461214"/>
                  <a:pt x="1224832" y="475849"/>
                  <a:pt x="1230085" y="489857"/>
                </a:cubicBezTo>
                <a:cubicBezTo>
                  <a:pt x="1235783" y="505051"/>
                  <a:pt x="1244600" y="518886"/>
                  <a:pt x="1251857" y="533400"/>
                </a:cubicBezTo>
                <a:cubicBezTo>
                  <a:pt x="1255485" y="547914"/>
                  <a:pt x="1258632" y="562557"/>
                  <a:pt x="1262742" y="576942"/>
                </a:cubicBezTo>
                <a:cubicBezTo>
                  <a:pt x="1265894" y="587975"/>
                  <a:pt x="1270845" y="598468"/>
                  <a:pt x="1273628" y="609600"/>
                </a:cubicBezTo>
                <a:cubicBezTo>
                  <a:pt x="1278115" y="627550"/>
                  <a:pt x="1278663" y="646475"/>
                  <a:pt x="1284514" y="664028"/>
                </a:cubicBezTo>
                <a:cubicBezTo>
                  <a:pt x="1289646" y="679423"/>
                  <a:pt x="1299028" y="693057"/>
                  <a:pt x="1306285" y="707571"/>
                </a:cubicBezTo>
                <a:cubicBezTo>
                  <a:pt x="1312675" y="739521"/>
                  <a:pt x="1315504" y="765366"/>
                  <a:pt x="1328057" y="794657"/>
                </a:cubicBezTo>
                <a:cubicBezTo>
                  <a:pt x="1334449" y="809572"/>
                  <a:pt x="1343113" y="823427"/>
                  <a:pt x="1349828" y="838200"/>
                </a:cubicBezTo>
                <a:cubicBezTo>
                  <a:pt x="1372842" y="888832"/>
                  <a:pt x="1379542" y="913455"/>
                  <a:pt x="1404257" y="957942"/>
                </a:cubicBezTo>
                <a:cubicBezTo>
                  <a:pt x="1414532" y="976437"/>
                  <a:pt x="1426639" y="993875"/>
                  <a:pt x="1436914" y="1012371"/>
                </a:cubicBezTo>
                <a:cubicBezTo>
                  <a:pt x="1444795" y="1026556"/>
                  <a:pt x="1448296" y="1043448"/>
                  <a:pt x="1458685" y="1055914"/>
                </a:cubicBezTo>
                <a:cubicBezTo>
                  <a:pt x="1467060" y="1065965"/>
                  <a:pt x="1480456" y="1070428"/>
                  <a:pt x="1491342" y="1077685"/>
                </a:cubicBezTo>
                <a:cubicBezTo>
                  <a:pt x="1538473" y="1068259"/>
                  <a:pt x="1572464" y="1055182"/>
                  <a:pt x="1621971" y="1077685"/>
                </a:cubicBezTo>
                <a:cubicBezTo>
                  <a:pt x="1640658" y="1086179"/>
                  <a:pt x="1646041" y="1114737"/>
                  <a:pt x="1665514" y="1121228"/>
                </a:cubicBezTo>
                <a:cubicBezTo>
                  <a:pt x="1710582" y="1136251"/>
                  <a:pt x="1688624" y="1125749"/>
                  <a:pt x="1730828" y="1153885"/>
                </a:cubicBezTo>
                <a:cubicBezTo>
                  <a:pt x="1841025" y="1117153"/>
                  <a:pt x="1773261" y="1130354"/>
                  <a:pt x="1937657" y="1143000"/>
                </a:cubicBezTo>
                <a:cubicBezTo>
                  <a:pt x="2123503" y="1204948"/>
                  <a:pt x="1980031" y="1165426"/>
                  <a:pt x="2383971" y="1153885"/>
                </a:cubicBezTo>
                <a:cubicBezTo>
                  <a:pt x="2394857" y="1146628"/>
                  <a:pt x="2408455" y="1142330"/>
                  <a:pt x="2416628" y="1132114"/>
                </a:cubicBezTo>
                <a:cubicBezTo>
                  <a:pt x="2423796" y="1123154"/>
                  <a:pt x="2422994" y="1110004"/>
                  <a:pt x="2427514" y="1099457"/>
                </a:cubicBezTo>
                <a:cubicBezTo>
                  <a:pt x="2433906" y="1084542"/>
                  <a:pt x="2443258" y="1070981"/>
                  <a:pt x="2449285" y="1055914"/>
                </a:cubicBezTo>
                <a:cubicBezTo>
                  <a:pt x="2457808" y="1034606"/>
                  <a:pt x="2463800" y="1012371"/>
                  <a:pt x="2471057" y="990600"/>
                </a:cubicBezTo>
                <a:cubicBezTo>
                  <a:pt x="2474686" y="979714"/>
                  <a:pt x="2473828" y="966056"/>
                  <a:pt x="2481942" y="957942"/>
                </a:cubicBezTo>
                <a:lnTo>
                  <a:pt x="2503714" y="936171"/>
                </a:lnTo>
                <a:cubicBezTo>
                  <a:pt x="2507343" y="910771"/>
                  <a:pt x="2508831" y="884972"/>
                  <a:pt x="2514600" y="859971"/>
                </a:cubicBezTo>
                <a:cubicBezTo>
                  <a:pt x="2519760" y="837610"/>
                  <a:pt x="2529114" y="816428"/>
                  <a:pt x="2536371" y="794657"/>
                </a:cubicBezTo>
                <a:lnTo>
                  <a:pt x="2558142" y="729342"/>
                </a:lnTo>
                <a:lnTo>
                  <a:pt x="2579914" y="664028"/>
                </a:lnTo>
                <a:lnTo>
                  <a:pt x="2590800" y="631371"/>
                </a:lnTo>
                <a:cubicBezTo>
                  <a:pt x="2598057" y="642257"/>
                  <a:pt x="2604967" y="653382"/>
                  <a:pt x="2612571" y="664028"/>
                </a:cubicBezTo>
                <a:cubicBezTo>
                  <a:pt x="2623116" y="678792"/>
                  <a:pt x="2636227" y="691819"/>
                  <a:pt x="2645228" y="707571"/>
                </a:cubicBezTo>
                <a:cubicBezTo>
                  <a:pt x="2652686" y="720622"/>
                  <a:pt x="2663970" y="773166"/>
                  <a:pt x="2667000" y="783771"/>
                </a:cubicBezTo>
                <a:cubicBezTo>
                  <a:pt x="2670152" y="794804"/>
                  <a:pt x="2671982" y="806589"/>
                  <a:pt x="2677885" y="816428"/>
                </a:cubicBezTo>
                <a:cubicBezTo>
                  <a:pt x="2683165" y="825229"/>
                  <a:pt x="2692400" y="830943"/>
                  <a:pt x="2699657" y="838200"/>
                </a:cubicBezTo>
                <a:cubicBezTo>
                  <a:pt x="2714171" y="834571"/>
                  <a:pt x="2731517" y="836660"/>
                  <a:pt x="2743200" y="827314"/>
                </a:cubicBezTo>
                <a:cubicBezTo>
                  <a:pt x="2752160" y="820146"/>
                  <a:pt x="2753132" y="806092"/>
                  <a:pt x="2754085" y="794657"/>
                </a:cubicBezTo>
                <a:cubicBezTo>
                  <a:pt x="2760420" y="718634"/>
                  <a:pt x="2759335" y="642135"/>
                  <a:pt x="2764971" y="566057"/>
                </a:cubicBezTo>
                <a:cubicBezTo>
                  <a:pt x="2768620" y="516795"/>
                  <a:pt x="2773620" y="507452"/>
                  <a:pt x="2786742" y="468085"/>
                </a:cubicBezTo>
                <a:cubicBezTo>
                  <a:pt x="2790371" y="351971"/>
                  <a:pt x="2788485" y="235553"/>
                  <a:pt x="2797628" y="119742"/>
                </a:cubicBezTo>
                <a:cubicBezTo>
                  <a:pt x="2799434" y="96864"/>
                  <a:pt x="2797136" y="59994"/>
                  <a:pt x="2819400" y="54428"/>
                </a:cubicBezTo>
                <a:lnTo>
                  <a:pt x="2862942" y="43542"/>
                </a:lnTo>
                <a:cubicBezTo>
                  <a:pt x="2873828" y="50799"/>
                  <a:pt x="2887427" y="55098"/>
                  <a:pt x="2895600" y="65314"/>
                </a:cubicBezTo>
                <a:cubicBezTo>
                  <a:pt x="2902768" y="74274"/>
                  <a:pt x="2901353" y="87708"/>
                  <a:pt x="2906485" y="97971"/>
                </a:cubicBezTo>
                <a:cubicBezTo>
                  <a:pt x="2912336" y="109673"/>
                  <a:pt x="2921000" y="119742"/>
                  <a:pt x="2928257" y="130628"/>
                </a:cubicBezTo>
                <a:cubicBezTo>
                  <a:pt x="2931885" y="141514"/>
                  <a:pt x="2933449" y="153322"/>
                  <a:pt x="2939142" y="163285"/>
                </a:cubicBezTo>
                <a:cubicBezTo>
                  <a:pt x="2948144" y="179038"/>
                  <a:pt x="2965062" y="189983"/>
                  <a:pt x="2971800" y="206828"/>
                </a:cubicBezTo>
                <a:cubicBezTo>
                  <a:pt x="2979997" y="227321"/>
                  <a:pt x="2977332" y="250729"/>
                  <a:pt x="2982685" y="272142"/>
                </a:cubicBezTo>
                <a:cubicBezTo>
                  <a:pt x="2988251" y="294406"/>
                  <a:pt x="2998891" y="315193"/>
                  <a:pt x="3004457" y="337457"/>
                </a:cubicBezTo>
                <a:cubicBezTo>
                  <a:pt x="3008085" y="351971"/>
                  <a:pt x="3012097" y="366395"/>
                  <a:pt x="3015342" y="381000"/>
                </a:cubicBezTo>
                <a:cubicBezTo>
                  <a:pt x="3019356" y="399061"/>
                  <a:pt x="3019586" y="418159"/>
                  <a:pt x="3026228" y="435428"/>
                </a:cubicBezTo>
                <a:cubicBezTo>
                  <a:pt x="3037879" y="465720"/>
                  <a:pt x="3059508" y="491724"/>
                  <a:pt x="3069771" y="522514"/>
                </a:cubicBezTo>
                <a:cubicBezTo>
                  <a:pt x="3077028" y="544285"/>
                  <a:pt x="3075315" y="571601"/>
                  <a:pt x="3091542" y="587828"/>
                </a:cubicBezTo>
                <a:cubicBezTo>
                  <a:pt x="3098799" y="595085"/>
                  <a:pt x="3108143" y="600735"/>
                  <a:pt x="3113314" y="609600"/>
                </a:cubicBezTo>
                <a:cubicBezTo>
                  <a:pt x="3133755" y="644642"/>
                  <a:pt x="3154913" y="679970"/>
                  <a:pt x="3167742" y="718457"/>
                </a:cubicBezTo>
                <a:cubicBezTo>
                  <a:pt x="3171371" y="729343"/>
                  <a:pt x="3173496" y="740851"/>
                  <a:pt x="3178628" y="751114"/>
                </a:cubicBezTo>
                <a:cubicBezTo>
                  <a:pt x="3188090" y="770038"/>
                  <a:pt x="3200399" y="787399"/>
                  <a:pt x="3211285" y="805542"/>
                </a:cubicBezTo>
                <a:cubicBezTo>
                  <a:pt x="3214914" y="823685"/>
                  <a:pt x="3216320" y="842418"/>
                  <a:pt x="3222171" y="859971"/>
                </a:cubicBezTo>
                <a:cubicBezTo>
                  <a:pt x="3237933" y="907259"/>
                  <a:pt x="3249995" y="904489"/>
                  <a:pt x="3276600" y="947057"/>
                </a:cubicBezTo>
                <a:cubicBezTo>
                  <a:pt x="3295815" y="977800"/>
                  <a:pt x="3298675" y="991513"/>
                  <a:pt x="3309257" y="1023257"/>
                </a:cubicBezTo>
                <a:cubicBezTo>
                  <a:pt x="3366819" y="1013663"/>
                  <a:pt x="3374572" y="1028695"/>
                  <a:pt x="3396342" y="979714"/>
                </a:cubicBezTo>
                <a:cubicBezTo>
                  <a:pt x="3405663" y="958743"/>
                  <a:pt x="3410857" y="936171"/>
                  <a:pt x="3418114" y="914400"/>
                </a:cubicBezTo>
                <a:lnTo>
                  <a:pt x="3429000" y="881742"/>
                </a:lnTo>
                <a:cubicBezTo>
                  <a:pt x="3453075" y="905817"/>
                  <a:pt x="3468273" y="916746"/>
                  <a:pt x="3483428" y="947057"/>
                </a:cubicBezTo>
                <a:cubicBezTo>
                  <a:pt x="3510253" y="1000707"/>
                  <a:pt x="3474493" y="960382"/>
                  <a:pt x="3516085" y="1012371"/>
                </a:cubicBezTo>
                <a:cubicBezTo>
                  <a:pt x="3522496" y="1020385"/>
                  <a:pt x="3528677" y="1029552"/>
                  <a:pt x="3537857" y="1034142"/>
                </a:cubicBezTo>
                <a:cubicBezTo>
                  <a:pt x="3558383" y="1044405"/>
                  <a:pt x="3603171" y="1055914"/>
                  <a:pt x="3603171" y="1055914"/>
                </a:cubicBezTo>
                <a:cubicBezTo>
                  <a:pt x="3632200" y="1052285"/>
                  <a:pt x="3662764" y="1055026"/>
                  <a:pt x="3690257" y="1045028"/>
                </a:cubicBezTo>
                <a:cubicBezTo>
                  <a:pt x="3738729" y="1027402"/>
                  <a:pt x="3720085" y="983630"/>
                  <a:pt x="3733800" y="947057"/>
                </a:cubicBezTo>
                <a:cubicBezTo>
                  <a:pt x="3737404" y="937447"/>
                  <a:pt x="3748314" y="932542"/>
                  <a:pt x="3755571" y="925285"/>
                </a:cubicBezTo>
                <a:cubicBezTo>
                  <a:pt x="3844248" y="984405"/>
                  <a:pt x="3719320" y="891464"/>
                  <a:pt x="3810000" y="1012371"/>
                </a:cubicBezTo>
                <a:cubicBezTo>
                  <a:pt x="3820886" y="1026885"/>
                  <a:pt x="3833041" y="1040529"/>
                  <a:pt x="3842657" y="1055914"/>
                </a:cubicBezTo>
                <a:cubicBezTo>
                  <a:pt x="3851257" y="1069675"/>
                  <a:pt x="3858036" y="1084542"/>
                  <a:pt x="3864428" y="1099457"/>
                </a:cubicBezTo>
                <a:cubicBezTo>
                  <a:pt x="3868948" y="1110004"/>
                  <a:pt x="3867200" y="1124000"/>
                  <a:pt x="3875314" y="1132114"/>
                </a:cubicBezTo>
                <a:cubicBezTo>
                  <a:pt x="3883428" y="1140228"/>
                  <a:pt x="3897085" y="1139371"/>
                  <a:pt x="3907971" y="1143000"/>
                </a:cubicBezTo>
                <a:cubicBezTo>
                  <a:pt x="3922485" y="1139371"/>
                  <a:pt x="3939066" y="1140413"/>
                  <a:pt x="3951514" y="1132114"/>
                </a:cubicBezTo>
                <a:cubicBezTo>
                  <a:pt x="4049992" y="1066461"/>
                  <a:pt x="3899179" y="1124160"/>
                  <a:pt x="4005942" y="1088571"/>
                </a:cubicBezTo>
                <a:cubicBezTo>
                  <a:pt x="4080381" y="1163010"/>
                  <a:pt x="4029030" y="1130409"/>
                  <a:pt x="4180114" y="1143000"/>
                </a:cubicBezTo>
                <a:cubicBezTo>
                  <a:pt x="4209143" y="1150257"/>
                  <a:pt x="4238813" y="1155309"/>
                  <a:pt x="4267200" y="1164771"/>
                </a:cubicBezTo>
                <a:cubicBezTo>
                  <a:pt x="4288971" y="1172028"/>
                  <a:pt x="4309659" y="1184464"/>
                  <a:pt x="4332514" y="1186542"/>
                </a:cubicBezTo>
                <a:lnTo>
                  <a:pt x="4452257" y="1197428"/>
                </a:lnTo>
                <a:cubicBezTo>
                  <a:pt x="4576914" y="1238982"/>
                  <a:pt x="4512847" y="1221857"/>
                  <a:pt x="4789714" y="1197428"/>
                </a:cubicBezTo>
                <a:cubicBezTo>
                  <a:pt x="4812574" y="1195411"/>
                  <a:pt x="4855028" y="1175657"/>
                  <a:pt x="4855028" y="1175657"/>
                </a:cubicBezTo>
                <a:cubicBezTo>
                  <a:pt x="5020901" y="1203301"/>
                  <a:pt x="5016759" y="1206936"/>
                  <a:pt x="5290457" y="1175657"/>
                </a:cubicBezTo>
                <a:cubicBezTo>
                  <a:pt x="5301857" y="1174354"/>
                  <a:pt x="5298190" y="1154033"/>
                  <a:pt x="5301342" y="1143000"/>
                </a:cubicBezTo>
                <a:cubicBezTo>
                  <a:pt x="5305452" y="1128615"/>
                  <a:pt x="5307929" y="1113787"/>
                  <a:pt x="5312228" y="1099457"/>
                </a:cubicBezTo>
                <a:cubicBezTo>
                  <a:pt x="5318823" y="1077476"/>
                  <a:pt x="5326743" y="1055914"/>
                  <a:pt x="5334000" y="1034142"/>
                </a:cubicBezTo>
                <a:lnTo>
                  <a:pt x="5344885" y="1001485"/>
                </a:lnTo>
                <a:cubicBezTo>
                  <a:pt x="5373964" y="1030564"/>
                  <a:pt x="5368657" y="1020667"/>
                  <a:pt x="5388428" y="1066800"/>
                </a:cubicBezTo>
                <a:cubicBezTo>
                  <a:pt x="5392948" y="1077347"/>
                  <a:pt x="5394182" y="1089194"/>
                  <a:pt x="5399314" y="1099457"/>
                </a:cubicBezTo>
                <a:cubicBezTo>
                  <a:pt x="5405672" y="1112173"/>
                  <a:pt x="5428391" y="1145205"/>
                  <a:pt x="5442857" y="1153885"/>
                </a:cubicBezTo>
                <a:cubicBezTo>
                  <a:pt x="5452696" y="1159789"/>
                  <a:pt x="5464628" y="1161142"/>
                  <a:pt x="5475514" y="1164771"/>
                </a:cubicBezTo>
                <a:lnTo>
                  <a:pt x="6128657" y="1153885"/>
                </a:lnTo>
                <a:cubicBezTo>
                  <a:pt x="6141713" y="1153043"/>
                  <a:pt x="6145274" y="1133253"/>
                  <a:pt x="6150428" y="1121228"/>
                </a:cubicBezTo>
                <a:cubicBezTo>
                  <a:pt x="6156321" y="1107477"/>
                  <a:pt x="6157685" y="1092199"/>
                  <a:pt x="6161314" y="1077685"/>
                </a:cubicBezTo>
                <a:cubicBezTo>
                  <a:pt x="6164943" y="1019628"/>
                  <a:pt x="6166111" y="961365"/>
                  <a:pt x="6172200" y="903514"/>
                </a:cubicBezTo>
                <a:cubicBezTo>
                  <a:pt x="6173401" y="892103"/>
                  <a:pt x="6172199" y="867228"/>
                  <a:pt x="6183085" y="870857"/>
                </a:cubicBezTo>
                <a:cubicBezTo>
                  <a:pt x="6198480" y="875989"/>
                  <a:pt x="6197600" y="899886"/>
                  <a:pt x="6204857" y="914400"/>
                </a:cubicBezTo>
                <a:cubicBezTo>
                  <a:pt x="6208485" y="928914"/>
                  <a:pt x="6208319" y="944953"/>
                  <a:pt x="6215742" y="957942"/>
                </a:cubicBezTo>
                <a:cubicBezTo>
                  <a:pt x="6223380" y="971309"/>
                  <a:pt x="6238544" y="978773"/>
                  <a:pt x="6248400" y="990600"/>
                </a:cubicBezTo>
                <a:cubicBezTo>
                  <a:pt x="6256775" y="1000651"/>
                  <a:pt x="6262914" y="1012371"/>
                  <a:pt x="6270171" y="1023257"/>
                </a:cubicBezTo>
                <a:cubicBezTo>
                  <a:pt x="6336133" y="1001269"/>
                  <a:pt x="6305787" y="1022422"/>
                  <a:pt x="6313714" y="903514"/>
                </a:cubicBezTo>
                <a:cubicBezTo>
                  <a:pt x="6318548" y="831013"/>
                  <a:pt x="6319027" y="758248"/>
                  <a:pt x="6324600" y="685800"/>
                </a:cubicBezTo>
                <a:cubicBezTo>
                  <a:pt x="6326342" y="663156"/>
                  <a:pt x="6341370" y="591061"/>
                  <a:pt x="6346371" y="566057"/>
                </a:cubicBezTo>
                <a:cubicBezTo>
                  <a:pt x="6350000" y="522514"/>
                  <a:pt x="6343440" y="476880"/>
                  <a:pt x="6357257" y="435428"/>
                </a:cubicBezTo>
                <a:cubicBezTo>
                  <a:pt x="6361394" y="423016"/>
                  <a:pt x="6374434" y="455835"/>
                  <a:pt x="6379028" y="468085"/>
                </a:cubicBezTo>
                <a:cubicBezTo>
                  <a:pt x="6385525" y="485409"/>
                  <a:pt x="6385900" y="504452"/>
                  <a:pt x="6389914" y="522514"/>
                </a:cubicBezTo>
                <a:cubicBezTo>
                  <a:pt x="6393160" y="537119"/>
                  <a:pt x="6396501" y="551727"/>
                  <a:pt x="6400800" y="566057"/>
                </a:cubicBezTo>
                <a:cubicBezTo>
                  <a:pt x="6407394" y="588038"/>
                  <a:pt x="6418070" y="608868"/>
                  <a:pt x="6422571" y="631371"/>
                </a:cubicBezTo>
                <a:cubicBezTo>
                  <a:pt x="6426200" y="649514"/>
                  <a:pt x="6430415" y="667549"/>
                  <a:pt x="6433457" y="685800"/>
                </a:cubicBezTo>
                <a:cubicBezTo>
                  <a:pt x="6437675" y="711109"/>
                  <a:pt x="6438573" y="736999"/>
                  <a:pt x="6444342" y="762000"/>
                </a:cubicBezTo>
                <a:cubicBezTo>
                  <a:pt x="6449502" y="784361"/>
                  <a:pt x="6458857" y="805543"/>
                  <a:pt x="6466114" y="827314"/>
                </a:cubicBezTo>
                <a:cubicBezTo>
                  <a:pt x="6469743" y="838200"/>
                  <a:pt x="6470635" y="850424"/>
                  <a:pt x="6477000" y="859971"/>
                </a:cubicBezTo>
                <a:cubicBezTo>
                  <a:pt x="6539392" y="953561"/>
                  <a:pt x="6464589" y="835148"/>
                  <a:pt x="6509657" y="925285"/>
                </a:cubicBezTo>
                <a:cubicBezTo>
                  <a:pt x="6515508" y="936987"/>
                  <a:pt x="6525577" y="946240"/>
                  <a:pt x="6531428" y="957942"/>
                </a:cubicBezTo>
                <a:cubicBezTo>
                  <a:pt x="6536560" y="968205"/>
                  <a:pt x="6536741" y="980569"/>
                  <a:pt x="6542314" y="990600"/>
                </a:cubicBezTo>
                <a:cubicBezTo>
                  <a:pt x="6579667" y="1057835"/>
                  <a:pt x="6570809" y="1045882"/>
                  <a:pt x="6618514" y="1077685"/>
                </a:cubicBezTo>
                <a:cubicBezTo>
                  <a:pt x="6636657" y="1074057"/>
                  <a:pt x="6655618" y="1073296"/>
                  <a:pt x="6672942" y="1066800"/>
                </a:cubicBezTo>
                <a:cubicBezTo>
                  <a:pt x="6685192" y="1062206"/>
                  <a:pt x="6692517" y="1045028"/>
                  <a:pt x="6705600" y="1045028"/>
                </a:cubicBezTo>
                <a:cubicBezTo>
                  <a:pt x="6721827" y="1045028"/>
                  <a:pt x="6734628" y="1059543"/>
                  <a:pt x="6749142" y="1066800"/>
                </a:cubicBezTo>
                <a:cubicBezTo>
                  <a:pt x="6752771" y="1077686"/>
                  <a:pt x="6754896" y="1089194"/>
                  <a:pt x="6760028" y="1099457"/>
                </a:cubicBezTo>
                <a:cubicBezTo>
                  <a:pt x="6765879" y="1111159"/>
                  <a:pt x="6772549" y="1122863"/>
                  <a:pt x="6781800" y="1132114"/>
                </a:cubicBezTo>
                <a:cubicBezTo>
                  <a:pt x="6798575" y="1148889"/>
                  <a:pt x="6824348" y="1159712"/>
                  <a:pt x="6847114" y="1164771"/>
                </a:cubicBezTo>
                <a:cubicBezTo>
                  <a:pt x="6868660" y="1169559"/>
                  <a:pt x="6912428" y="1175657"/>
                  <a:pt x="6912428" y="1175657"/>
                </a:cubicBezTo>
              </a:path>
            </a:pathLst>
          </a:cu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2900292" y="2542219"/>
            <a:ext cx="6777238"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p>
            <a:r>
              <a:rPr lang="en-US" sz="5200" b="1" dirty="0" smtClean="0"/>
              <a:t>Users Don’t </a:t>
            </a:r>
            <a:r>
              <a:rPr lang="en-US" sz="5200" b="1" dirty="0"/>
              <a:t>S</a:t>
            </a:r>
            <a:r>
              <a:rPr lang="en-US" sz="5200" b="1" dirty="0" smtClean="0"/>
              <a:t>aturate </a:t>
            </a:r>
            <a:r>
              <a:rPr lang="en-US" sz="5200" b="1" dirty="0"/>
              <a:t>T</a:t>
            </a:r>
            <a:r>
              <a:rPr lang="en-US" sz="5200" b="1" dirty="0" smtClean="0"/>
              <a:t>heir </a:t>
            </a:r>
            <a:r>
              <a:rPr lang="en-US" sz="5200" b="1" dirty="0"/>
              <a:t>L</a:t>
            </a:r>
            <a:r>
              <a:rPr lang="en-US" sz="5200" b="1" dirty="0" smtClean="0"/>
              <a:t>inks</a:t>
            </a:r>
            <a:endParaRPr lang="en-US" sz="5200" b="1" dirty="0"/>
          </a:p>
        </p:txBody>
      </p:sp>
      <p:sp>
        <p:nvSpPr>
          <p:cNvPr id="3" name="Content Placeholder 2"/>
          <p:cNvSpPr>
            <a:spLocks noGrp="1"/>
          </p:cNvSpPr>
          <p:nvPr>
            <p:ph idx="1"/>
          </p:nvPr>
        </p:nvSpPr>
        <p:spPr>
          <a:xfrm>
            <a:off x="3298643" y="5426382"/>
            <a:ext cx="5801290" cy="977380"/>
          </a:xfrm>
          <a:solidFill>
            <a:schemeClr val="bg1">
              <a:lumMod val="85000"/>
            </a:schemeClr>
          </a:solidFill>
        </p:spPr>
        <p:txBody>
          <a:bodyPr>
            <a:noAutofit/>
          </a:bodyPr>
          <a:lstStyle/>
          <a:p>
            <a:r>
              <a:rPr lang="en-US" sz="3200" dirty="0">
                <a:solidFill>
                  <a:srgbClr val="C00000"/>
                </a:solidFill>
              </a:rPr>
              <a:t>H</a:t>
            </a:r>
            <a:r>
              <a:rPr lang="en-US" sz="3200" dirty="0" smtClean="0">
                <a:solidFill>
                  <a:srgbClr val="C00000"/>
                </a:solidFill>
              </a:rPr>
              <a:t>alf the houses saturate </a:t>
            </a:r>
            <a:r>
              <a:rPr lang="en-US" sz="3200" b="1" dirty="0" smtClean="0">
                <a:solidFill>
                  <a:srgbClr val="C00000"/>
                </a:solidFill>
              </a:rPr>
              <a:t>less than 50%</a:t>
            </a:r>
            <a:r>
              <a:rPr lang="en-US" sz="3200" dirty="0" smtClean="0">
                <a:solidFill>
                  <a:srgbClr val="C00000"/>
                </a:solidFill>
              </a:rPr>
              <a:t> of the available capacity</a:t>
            </a:r>
            <a:endParaRPr lang="en-US" sz="3200" dirty="0">
              <a:solidFill>
                <a:srgbClr val="C00000"/>
              </a:solidFill>
            </a:endParaRPr>
          </a:p>
        </p:txBody>
      </p:sp>
      <p:sp>
        <p:nvSpPr>
          <p:cNvPr id="4" name="Slide Number Placeholder 3"/>
          <p:cNvSpPr>
            <a:spLocks noGrp="1"/>
          </p:cNvSpPr>
          <p:nvPr>
            <p:ph type="sldNum" sz="quarter" idx="12"/>
          </p:nvPr>
        </p:nvSpPr>
        <p:spPr/>
        <p:txBody>
          <a:bodyPr/>
          <a:lstStyle/>
          <a:p>
            <a:fld id="{6113E31D-E2AB-40D1-8B51-AFA5AFEF393A}" type="slidenum">
              <a:rPr lang="en-US" smtClean="0"/>
              <a:t>16</a:t>
            </a:fld>
            <a:endParaRPr lang="en-US" dirty="0"/>
          </a:p>
        </p:txBody>
      </p:sp>
      <p:grpSp>
        <p:nvGrpSpPr>
          <p:cNvPr id="7" name="Group 6"/>
          <p:cNvGrpSpPr/>
          <p:nvPr/>
        </p:nvGrpSpPr>
        <p:grpSpPr>
          <a:xfrm>
            <a:off x="2890314" y="1845734"/>
            <a:ext cx="7059228" cy="3051598"/>
            <a:chOff x="2295512" y="3250895"/>
            <a:chExt cx="5391937" cy="2090447"/>
          </a:xfrm>
        </p:grpSpPr>
        <p:cxnSp>
          <p:nvCxnSpPr>
            <p:cNvPr id="8" name="Straight Arrow Connector 7"/>
            <p:cNvCxnSpPr/>
            <p:nvPr/>
          </p:nvCxnSpPr>
          <p:spPr>
            <a:xfrm>
              <a:off x="2296306" y="5327832"/>
              <a:ext cx="5391143" cy="13510"/>
            </a:xfrm>
            <a:prstGeom prst="straightConnector1">
              <a:avLst/>
            </a:prstGeom>
            <a:ln w="41275">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2295512" y="3250895"/>
              <a:ext cx="0" cy="2077732"/>
            </a:xfrm>
            <a:prstGeom prst="straightConnector1">
              <a:avLst/>
            </a:prstGeom>
            <a:ln w="41275">
              <a:solidFill>
                <a:schemeClr val="tx1"/>
              </a:solidFill>
              <a:headEnd type="none"/>
              <a:tailEnd type="none"/>
            </a:ln>
          </p:spPr>
          <p:style>
            <a:lnRef idx="2">
              <a:schemeClr val="accent1"/>
            </a:lnRef>
            <a:fillRef idx="0">
              <a:schemeClr val="accent1"/>
            </a:fillRef>
            <a:effectRef idx="1">
              <a:schemeClr val="accent1"/>
            </a:effectRef>
            <a:fontRef idx="minor">
              <a:schemeClr val="tx1"/>
            </a:fontRef>
          </p:style>
        </p:cxnSp>
      </p:grpSp>
      <p:sp>
        <p:nvSpPr>
          <p:cNvPr id="11" name="TextBox 10"/>
          <p:cNvSpPr txBox="1"/>
          <p:nvPr/>
        </p:nvSpPr>
        <p:spPr>
          <a:xfrm>
            <a:off x="5806391" y="4925206"/>
            <a:ext cx="785793" cy="461665"/>
          </a:xfrm>
          <a:prstGeom prst="rect">
            <a:avLst/>
          </a:prstGeom>
          <a:noFill/>
        </p:spPr>
        <p:txBody>
          <a:bodyPr wrap="none" rtlCol="0">
            <a:spAutoFit/>
          </a:bodyPr>
          <a:lstStyle/>
          <a:p>
            <a:r>
              <a:rPr lang="en-US" sz="2400" b="1" dirty="0" smtClean="0"/>
              <a:t>Time</a:t>
            </a:r>
            <a:endParaRPr lang="en-US" sz="2400" b="1" dirty="0"/>
          </a:p>
        </p:txBody>
      </p:sp>
      <p:sp>
        <p:nvSpPr>
          <p:cNvPr id="12" name="TextBox 11"/>
          <p:cNvSpPr txBox="1"/>
          <p:nvPr/>
        </p:nvSpPr>
        <p:spPr>
          <a:xfrm>
            <a:off x="1657144" y="2311386"/>
            <a:ext cx="1217000" cy="461665"/>
          </a:xfrm>
          <a:prstGeom prst="rect">
            <a:avLst/>
          </a:prstGeom>
          <a:noFill/>
        </p:spPr>
        <p:txBody>
          <a:bodyPr wrap="none" rtlCol="0">
            <a:spAutoFit/>
          </a:bodyPr>
          <a:lstStyle/>
          <a:p>
            <a:r>
              <a:rPr lang="en-US" sz="2400" b="1" dirty="0" smtClean="0"/>
              <a:t>Capacity</a:t>
            </a:r>
            <a:endParaRPr lang="en-US" sz="2400" b="1" dirty="0"/>
          </a:p>
        </p:txBody>
      </p:sp>
      <p:sp>
        <p:nvSpPr>
          <p:cNvPr id="13" name="TextBox 12"/>
          <p:cNvSpPr txBox="1"/>
          <p:nvPr/>
        </p:nvSpPr>
        <p:spPr>
          <a:xfrm>
            <a:off x="1376005" y="3886041"/>
            <a:ext cx="1498139" cy="830997"/>
          </a:xfrm>
          <a:prstGeom prst="rect">
            <a:avLst/>
          </a:prstGeom>
          <a:noFill/>
        </p:spPr>
        <p:txBody>
          <a:bodyPr wrap="square" rtlCol="0">
            <a:spAutoFit/>
          </a:bodyPr>
          <a:lstStyle/>
          <a:p>
            <a:pPr algn="ctr"/>
            <a:r>
              <a:rPr lang="en-US" sz="2400" b="1" dirty="0" smtClean="0"/>
              <a:t>Traffic Utilization</a:t>
            </a:r>
            <a:endParaRPr lang="en-US" sz="2400" b="1" dirty="0"/>
          </a:p>
        </p:txBody>
      </p:sp>
      <p:sp>
        <p:nvSpPr>
          <p:cNvPr id="16" name="TextBox 15"/>
          <p:cNvSpPr txBox="1"/>
          <p:nvPr/>
        </p:nvSpPr>
        <p:spPr>
          <a:xfrm>
            <a:off x="6616336" y="2106386"/>
            <a:ext cx="1425518" cy="461665"/>
          </a:xfrm>
          <a:prstGeom prst="rect">
            <a:avLst/>
          </a:prstGeom>
          <a:noFill/>
        </p:spPr>
        <p:txBody>
          <a:bodyPr wrap="none" rtlCol="0">
            <a:spAutoFit/>
          </a:bodyPr>
          <a:lstStyle/>
          <a:p>
            <a:r>
              <a:rPr lang="en-US" sz="2400" dirty="0" smtClean="0"/>
              <a:t>100 Mbps</a:t>
            </a:r>
            <a:endParaRPr lang="en-US" sz="2400" dirty="0"/>
          </a:p>
        </p:txBody>
      </p:sp>
      <p:cxnSp>
        <p:nvCxnSpPr>
          <p:cNvPr id="19" name="Straight Connector 18"/>
          <p:cNvCxnSpPr/>
          <p:nvPr/>
        </p:nvCxnSpPr>
        <p:spPr>
          <a:xfrm>
            <a:off x="5808784" y="3996067"/>
            <a:ext cx="870857" cy="0"/>
          </a:xfrm>
          <a:prstGeom prst="line">
            <a:avLst/>
          </a:prstGeom>
          <a:ln w="19050">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633921" y="3752076"/>
            <a:ext cx="1270028" cy="461665"/>
          </a:xfrm>
          <a:prstGeom prst="rect">
            <a:avLst/>
          </a:prstGeom>
          <a:noFill/>
        </p:spPr>
        <p:txBody>
          <a:bodyPr wrap="none" rtlCol="0">
            <a:spAutoFit/>
          </a:bodyPr>
          <a:lstStyle/>
          <a:p>
            <a:r>
              <a:rPr lang="en-US" sz="2400" dirty="0"/>
              <a:t>2</a:t>
            </a:r>
            <a:r>
              <a:rPr lang="en-US" sz="2400" dirty="0" smtClean="0"/>
              <a:t>0 Mbps</a:t>
            </a:r>
            <a:endParaRPr lang="en-US" sz="2400" dirty="0"/>
          </a:p>
        </p:txBody>
      </p:sp>
      <p:sp>
        <p:nvSpPr>
          <p:cNvPr id="24" name="Up-Down Arrow 23"/>
          <p:cNvSpPr/>
          <p:nvPr/>
        </p:nvSpPr>
        <p:spPr>
          <a:xfrm>
            <a:off x="4082354" y="2622124"/>
            <a:ext cx="532311" cy="1347545"/>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4717867" y="2702518"/>
            <a:ext cx="5860869" cy="1077218"/>
          </a:xfrm>
          <a:prstGeom prst="rect">
            <a:avLst/>
          </a:prstGeom>
          <a:solidFill>
            <a:schemeClr val="bg1">
              <a:lumMod val="85000"/>
            </a:schemeClr>
          </a:solidFill>
        </p:spPr>
        <p:txBody>
          <a:bodyPr wrap="square" rtlCol="0">
            <a:spAutoFit/>
          </a:bodyPr>
          <a:lstStyle/>
          <a:p>
            <a:r>
              <a:rPr lang="en-US" sz="3200" b="1" dirty="0" smtClean="0">
                <a:solidFill>
                  <a:srgbClr val="C00000"/>
                </a:solidFill>
              </a:rPr>
              <a:t>Large difference </a:t>
            </a:r>
            <a:r>
              <a:rPr lang="en-US" sz="3200" dirty="0" smtClean="0">
                <a:solidFill>
                  <a:srgbClr val="C00000"/>
                </a:solidFill>
              </a:rPr>
              <a:t>between traffic utilization and access link capacity</a:t>
            </a:r>
          </a:p>
        </p:txBody>
      </p: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82400" y="6248400"/>
            <a:ext cx="609600" cy="609600"/>
          </a:xfrm>
          <a:prstGeom prst="rect">
            <a:avLst/>
          </a:prstGeom>
        </p:spPr>
      </p:pic>
    </p:spTree>
    <p:custDataLst>
      <p:tags r:id="rId1"/>
    </p:custDataLst>
    <p:extLst>
      <p:ext uri="{BB962C8B-B14F-4D97-AF65-F5344CB8AC3E}">
        <p14:creationId xmlns:p14="http://schemas.microsoft.com/office/powerpoint/2010/main" val="1757000749"/>
      </p:ext>
    </p:extLst>
  </p:cSld>
  <p:clrMapOvr>
    <a:masterClrMapping/>
  </p:clrMapOvr>
  <mc:AlternateContent xmlns:mc="http://schemas.openxmlformats.org/markup-compatibility/2006" xmlns:p14="http://schemas.microsoft.com/office/powerpoint/2010/main">
    <mc:Choice Requires="p14">
      <p:transition spd="slow" p14:dur="2000" advTm="70161"/>
    </mc:Choice>
    <mc:Fallback xmlns="">
      <p:transition spd="slow" advTm="70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003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bg/>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9" fill="hold" display="0">
                  <p:stCondLst>
                    <p:cond delay="indefinite"/>
                  </p:stCondLst>
                  <p:endCondLst>
                    <p:cond evt="onStopAudio" delay="0">
                      <p:tgtEl>
                        <p:sldTgt/>
                      </p:tgtEl>
                    </p:cond>
                  </p:endCondLst>
                </p:cTn>
                <p:tgtEl>
                  <p:spTgt spid="5"/>
                </p:tgtEl>
              </p:cMediaNode>
            </p:audio>
          </p:childTnLst>
        </p:cTn>
      </p:par>
    </p:tnLst>
    <p:bldLst>
      <p:bldP spid="17" grpId="0" animBg="1"/>
      <p:bldP spid="3" grpId="0" uiExpand="1" build="p" animBg="1"/>
      <p:bldP spid="13" grpId="0"/>
      <p:bldP spid="21" grpId="0"/>
      <p:bldP spid="24" grpId="0" animBg="1"/>
      <p:bldP spid="25" grpId="0" animBg="1"/>
    </p:bldLst>
  </p:timing>
  <p:extLst>
    <p:ext uri="{E180D4A7-C9FB-4DFB-919C-405C955672EB}">
      <p14:showEvtLst xmlns:p14="http://schemas.microsoft.com/office/powerpoint/2010/main">
        <p14:playEvt time="0" objId="5"/>
        <p14:stopEvt time="70041" objId="5"/>
      </p14:showEvt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2917087" y="3079877"/>
            <a:ext cx="696503" cy="21226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p>
        </p:txBody>
      </p:sp>
      <p:sp>
        <p:nvSpPr>
          <p:cNvPr id="13" name="Rectangle 12"/>
          <p:cNvSpPr/>
          <p:nvPr/>
        </p:nvSpPr>
        <p:spPr>
          <a:xfrm>
            <a:off x="4130219" y="4619902"/>
            <a:ext cx="696503" cy="5936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p>
        </p:txBody>
      </p:sp>
      <p:sp>
        <p:nvSpPr>
          <p:cNvPr id="2" name="Title 1"/>
          <p:cNvSpPr>
            <a:spLocks noGrp="1"/>
          </p:cNvSpPr>
          <p:nvPr>
            <p:ph type="title"/>
          </p:nvPr>
        </p:nvSpPr>
        <p:spPr/>
        <p:txBody>
          <a:bodyPr>
            <a:normAutofit/>
          </a:bodyPr>
          <a:lstStyle/>
          <a:p>
            <a:r>
              <a:rPr lang="en-US" sz="5200" b="1" dirty="0" smtClean="0"/>
              <a:t>One Device </a:t>
            </a:r>
            <a:r>
              <a:rPr lang="en-US" sz="5200" b="1" dirty="0"/>
              <a:t>G</a:t>
            </a:r>
            <a:r>
              <a:rPr lang="en-US" sz="5200" b="1" dirty="0" smtClean="0"/>
              <a:t>enerates Most </a:t>
            </a:r>
            <a:r>
              <a:rPr lang="en-US" sz="5200" b="1" dirty="0"/>
              <a:t>T</a:t>
            </a:r>
            <a:r>
              <a:rPr lang="en-US" sz="5200" b="1" dirty="0" smtClean="0"/>
              <a:t>raffic</a:t>
            </a:r>
            <a:endParaRPr lang="en-US" sz="5200" b="1" dirty="0"/>
          </a:p>
        </p:txBody>
      </p:sp>
      <p:sp>
        <p:nvSpPr>
          <p:cNvPr id="3" name="Content Placeholder 2"/>
          <p:cNvSpPr>
            <a:spLocks noGrp="1"/>
          </p:cNvSpPr>
          <p:nvPr>
            <p:ph idx="1"/>
          </p:nvPr>
        </p:nvSpPr>
        <p:spPr>
          <a:xfrm>
            <a:off x="4265171" y="2645534"/>
            <a:ext cx="4564272" cy="885180"/>
          </a:xfrm>
          <a:solidFill>
            <a:schemeClr val="bg1">
              <a:lumMod val="85000"/>
            </a:schemeClr>
          </a:solidFill>
        </p:spPr>
        <p:txBody>
          <a:bodyPr>
            <a:noAutofit/>
          </a:bodyPr>
          <a:lstStyle/>
          <a:p>
            <a:r>
              <a:rPr lang="en-US" sz="3200" dirty="0" smtClean="0">
                <a:solidFill>
                  <a:srgbClr val="C00000"/>
                </a:solidFill>
              </a:rPr>
              <a:t>Most traffic is due to a </a:t>
            </a:r>
            <a:r>
              <a:rPr lang="en-US" sz="3200" b="1" dirty="0" smtClean="0">
                <a:solidFill>
                  <a:srgbClr val="C00000"/>
                </a:solidFill>
              </a:rPr>
              <a:t>single usage hungry device</a:t>
            </a:r>
            <a:endParaRPr lang="en-US" sz="3200" b="1" dirty="0">
              <a:solidFill>
                <a:srgbClr val="C00000"/>
              </a:solidFill>
            </a:endParaRPr>
          </a:p>
        </p:txBody>
      </p:sp>
      <p:sp>
        <p:nvSpPr>
          <p:cNvPr id="4" name="Slide Number Placeholder 3"/>
          <p:cNvSpPr>
            <a:spLocks noGrp="1"/>
          </p:cNvSpPr>
          <p:nvPr>
            <p:ph type="sldNum" sz="quarter" idx="12"/>
          </p:nvPr>
        </p:nvSpPr>
        <p:spPr/>
        <p:txBody>
          <a:bodyPr/>
          <a:lstStyle/>
          <a:p>
            <a:fld id="{6113E31D-E2AB-40D1-8B51-AFA5AFEF393A}" type="slidenum">
              <a:rPr lang="en-US" smtClean="0"/>
              <a:t>17</a:t>
            </a:fld>
            <a:endParaRPr lang="en-US" dirty="0"/>
          </a:p>
        </p:txBody>
      </p:sp>
      <p:grpSp>
        <p:nvGrpSpPr>
          <p:cNvPr id="7" name="Group 6"/>
          <p:cNvGrpSpPr/>
          <p:nvPr/>
        </p:nvGrpSpPr>
        <p:grpSpPr>
          <a:xfrm>
            <a:off x="2400457" y="2189411"/>
            <a:ext cx="5893991" cy="3051598"/>
            <a:chOff x="2295512" y="3250895"/>
            <a:chExt cx="5391937" cy="2090447"/>
          </a:xfrm>
        </p:grpSpPr>
        <p:cxnSp>
          <p:nvCxnSpPr>
            <p:cNvPr id="8" name="Straight Arrow Connector 7"/>
            <p:cNvCxnSpPr/>
            <p:nvPr/>
          </p:nvCxnSpPr>
          <p:spPr>
            <a:xfrm>
              <a:off x="2296306" y="5327832"/>
              <a:ext cx="5391143" cy="13510"/>
            </a:xfrm>
            <a:prstGeom prst="straightConnector1">
              <a:avLst/>
            </a:prstGeom>
            <a:ln w="41275">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2295512" y="3250895"/>
              <a:ext cx="0" cy="2077732"/>
            </a:xfrm>
            <a:prstGeom prst="straightConnector1">
              <a:avLst/>
            </a:prstGeom>
            <a:ln w="41275">
              <a:solidFill>
                <a:schemeClr val="tx1"/>
              </a:solidFill>
              <a:headEnd type="none"/>
              <a:tailEnd type="none"/>
            </a:ln>
          </p:spPr>
          <p:style>
            <a:lnRef idx="2">
              <a:schemeClr val="accent1"/>
            </a:lnRef>
            <a:fillRef idx="0">
              <a:schemeClr val="accent1"/>
            </a:fillRef>
            <a:effectRef idx="1">
              <a:schemeClr val="accent1"/>
            </a:effectRef>
            <a:fontRef idx="minor">
              <a:schemeClr val="tx1"/>
            </a:fontRef>
          </p:style>
        </p:cxnSp>
      </p:grpSp>
      <p:sp>
        <p:nvSpPr>
          <p:cNvPr id="10" name="TextBox 9"/>
          <p:cNvSpPr txBox="1"/>
          <p:nvPr/>
        </p:nvSpPr>
        <p:spPr>
          <a:xfrm>
            <a:off x="1097280" y="3177235"/>
            <a:ext cx="1303177" cy="830997"/>
          </a:xfrm>
          <a:prstGeom prst="rect">
            <a:avLst/>
          </a:prstGeom>
          <a:noFill/>
        </p:spPr>
        <p:txBody>
          <a:bodyPr wrap="square" rtlCol="0">
            <a:spAutoFit/>
          </a:bodyPr>
          <a:lstStyle/>
          <a:p>
            <a:pPr algn="ctr"/>
            <a:r>
              <a:rPr lang="en-US" sz="2400" b="1" dirty="0" smtClean="0"/>
              <a:t>Usage Fraction</a:t>
            </a:r>
            <a:endParaRPr lang="en-US" sz="2400" b="1" dirty="0"/>
          </a:p>
        </p:txBody>
      </p:sp>
      <p:sp>
        <p:nvSpPr>
          <p:cNvPr id="11" name="TextBox 10"/>
          <p:cNvSpPr txBox="1"/>
          <p:nvPr/>
        </p:nvSpPr>
        <p:spPr>
          <a:xfrm>
            <a:off x="2613749" y="5299847"/>
            <a:ext cx="1550692" cy="830997"/>
          </a:xfrm>
          <a:prstGeom prst="rect">
            <a:avLst/>
          </a:prstGeom>
          <a:noFill/>
        </p:spPr>
        <p:txBody>
          <a:bodyPr wrap="square" rtlCol="0">
            <a:spAutoFit/>
          </a:bodyPr>
          <a:lstStyle/>
          <a:p>
            <a:pPr algn="ctr"/>
            <a:r>
              <a:rPr lang="en-US" sz="2400" b="1" dirty="0" smtClean="0"/>
              <a:t>Most used device</a:t>
            </a:r>
            <a:endParaRPr lang="en-US" sz="2400" b="1" dirty="0"/>
          </a:p>
        </p:txBody>
      </p:sp>
      <p:sp>
        <p:nvSpPr>
          <p:cNvPr id="18" name="TextBox 17"/>
          <p:cNvSpPr txBox="1"/>
          <p:nvPr/>
        </p:nvSpPr>
        <p:spPr>
          <a:xfrm>
            <a:off x="6150098" y="5299847"/>
            <a:ext cx="1550692" cy="830997"/>
          </a:xfrm>
          <a:prstGeom prst="rect">
            <a:avLst/>
          </a:prstGeom>
          <a:noFill/>
        </p:spPr>
        <p:txBody>
          <a:bodyPr wrap="square" rtlCol="0">
            <a:spAutoFit/>
          </a:bodyPr>
          <a:lstStyle/>
          <a:p>
            <a:pPr algn="ctr"/>
            <a:r>
              <a:rPr lang="en-US" sz="2400" b="1" dirty="0" smtClean="0"/>
              <a:t>Least used device</a:t>
            </a:r>
            <a:endParaRPr lang="en-US" sz="2400" b="1" dirty="0"/>
          </a:p>
        </p:txBody>
      </p:sp>
      <p:sp>
        <p:nvSpPr>
          <p:cNvPr id="19" name="TextBox 18"/>
          <p:cNvSpPr txBox="1"/>
          <p:nvPr/>
        </p:nvSpPr>
        <p:spPr>
          <a:xfrm>
            <a:off x="2873039" y="2991741"/>
            <a:ext cx="806631" cy="523220"/>
          </a:xfrm>
          <a:prstGeom prst="rect">
            <a:avLst/>
          </a:prstGeom>
          <a:noFill/>
        </p:spPr>
        <p:txBody>
          <a:bodyPr wrap="none" rtlCol="0">
            <a:spAutoFit/>
          </a:bodyPr>
          <a:lstStyle/>
          <a:p>
            <a:r>
              <a:rPr lang="en-US" sz="2800" dirty="0" smtClean="0">
                <a:solidFill>
                  <a:schemeClr val="bg1"/>
                </a:solidFill>
              </a:rPr>
              <a:t>60%</a:t>
            </a:r>
            <a:endParaRPr lang="en-US" sz="2800" dirty="0">
              <a:solidFill>
                <a:schemeClr val="bg1"/>
              </a:solidFill>
            </a:endParaRPr>
          </a:p>
        </p:txBody>
      </p:sp>
      <p:sp>
        <p:nvSpPr>
          <p:cNvPr id="20" name="TextBox 19"/>
          <p:cNvSpPr txBox="1"/>
          <p:nvPr/>
        </p:nvSpPr>
        <p:spPr>
          <a:xfrm>
            <a:off x="4086413" y="4516996"/>
            <a:ext cx="806631" cy="523220"/>
          </a:xfrm>
          <a:prstGeom prst="rect">
            <a:avLst/>
          </a:prstGeom>
          <a:noFill/>
        </p:spPr>
        <p:txBody>
          <a:bodyPr wrap="none" rtlCol="0">
            <a:spAutoFit/>
          </a:bodyPr>
          <a:lstStyle/>
          <a:p>
            <a:r>
              <a:rPr lang="en-US" sz="2800" dirty="0">
                <a:solidFill>
                  <a:schemeClr val="bg1"/>
                </a:solidFill>
              </a:rPr>
              <a:t>2</a:t>
            </a:r>
            <a:r>
              <a:rPr lang="en-US" sz="2800" dirty="0" smtClean="0">
                <a:solidFill>
                  <a:schemeClr val="bg1"/>
                </a:solidFill>
              </a:rPr>
              <a:t>0%</a:t>
            </a:r>
            <a:endParaRPr lang="en-US" sz="2800" dirty="0">
              <a:solidFill>
                <a:schemeClr val="bg1"/>
              </a:solidFill>
            </a:endParaRPr>
          </a:p>
        </p:txBody>
      </p:sp>
      <p:grpSp>
        <p:nvGrpSpPr>
          <p:cNvPr id="23" name="Group 22"/>
          <p:cNvGrpSpPr/>
          <p:nvPr/>
        </p:nvGrpSpPr>
        <p:grpSpPr>
          <a:xfrm>
            <a:off x="5082073" y="4112191"/>
            <a:ext cx="4408714" cy="957944"/>
            <a:chOff x="5278482" y="4116857"/>
            <a:chExt cx="4408714" cy="957944"/>
          </a:xfrm>
        </p:grpSpPr>
        <p:sp>
          <p:nvSpPr>
            <p:cNvPr id="17" name="Arc 16"/>
            <p:cNvSpPr/>
            <p:nvPr/>
          </p:nvSpPr>
          <p:spPr>
            <a:xfrm flipH="1" flipV="1">
              <a:off x="5278482" y="4116857"/>
              <a:ext cx="4408714" cy="957944"/>
            </a:xfrm>
            <a:prstGeom prst="arc">
              <a:avLst>
                <a:gd name="adj1" fmla="val 15023009"/>
                <a:gd name="adj2" fmla="val 21458431"/>
              </a:avLst>
            </a:prstGeom>
            <a:ln w="38100">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TextBox 20"/>
            <p:cNvSpPr txBox="1"/>
            <p:nvPr/>
          </p:nvSpPr>
          <p:spPr>
            <a:xfrm>
              <a:off x="6070872" y="4490264"/>
              <a:ext cx="1345689" cy="523220"/>
            </a:xfrm>
            <a:prstGeom prst="rect">
              <a:avLst/>
            </a:prstGeom>
            <a:noFill/>
          </p:spPr>
          <p:txBody>
            <a:bodyPr wrap="none" rtlCol="0">
              <a:spAutoFit/>
            </a:bodyPr>
            <a:lstStyle/>
            <a:p>
              <a:r>
                <a:rPr lang="en-US" sz="2800" dirty="0"/>
                <a:t>l</a:t>
              </a:r>
              <a:r>
                <a:rPr lang="en-US" sz="2800" dirty="0" smtClean="0"/>
                <a:t>ong tail</a:t>
              </a:r>
              <a:endParaRPr lang="en-US" sz="2800" dirty="0"/>
            </a:p>
          </p:txBody>
        </p:sp>
      </p:grp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53371" y="6270131"/>
            <a:ext cx="609600" cy="609600"/>
          </a:xfrm>
          <a:prstGeom prst="rect">
            <a:avLst/>
          </a:prstGeom>
        </p:spPr>
      </p:pic>
    </p:spTree>
    <p:custDataLst>
      <p:tags r:id="rId1"/>
    </p:custDataLst>
    <p:extLst>
      <p:ext uri="{BB962C8B-B14F-4D97-AF65-F5344CB8AC3E}">
        <p14:creationId xmlns:p14="http://schemas.microsoft.com/office/powerpoint/2010/main" val="3528120161"/>
      </p:ext>
    </p:extLst>
  </p:cSld>
  <p:clrMapOvr>
    <a:masterClrMapping/>
  </p:clrMapOvr>
  <mc:AlternateContent xmlns:mc="http://schemas.openxmlformats.org/markup-compatibility/2006" xmlns:p14="http://schemas.microsoft.com/office/powerpoint/2010/main">
    <mc:Choice Requires="p14">
      <p:transition spd="slow" p14:dur="2000" advTm="42041"/>
    </mc:Choice>
    <mc:Fallback xmlns="">
      <p:transition spd="slow" advTm="42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1018"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bg/>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5"/>
                </p:tgtEl>
              </p:cMediaNode>
            </p:audio>
          </p:childTnLst>
        </p:cTn>
      </p:par>
    </p:tnLst>
    <p:bldLst>
      <p:bldP spid="12" grpId="0" animBg="1"/>
      <p:bldP spid="13" grpId="0" animBg="1"/>
      <p:bldP spid="3" grpId="0" uiExpand="1" build="p" animBg="1"/>
      <p:bldP spid="11" grpId="0"/>
      <p:bldP spid="18" grpId="0"/>
    </p:bldLst>
  </p:timing>
  <p:extLst>
    <p:ext uri="{E180D4A7-C9FB-4DFB-919C-405C955672EB}">
      <p14:showEvtLst xmlns:p14="http://schemas.microsoft.com/office/powerpoint/2010/main">
        <p14:playEvt time="0" objId="5"/>
        <p14:stopEvt time="41032" objId="5"/>
      </p14:showEvt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Straight Arrow Connector 13"/>
          <p:cNvCxnSpPr/>
          <p:nvPr/>
        </p:nvCxnSpPr>
        <p:spPr>
          <a:xfrm flipV="1">
            <a:off x="7563504" y="2775682"/>
            <a:ext cx="403314" cy="23699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nvGrpSpPr>
          <p:cNvPr id="52" name="Group 51"/>
          <p:cNvGrpSpPr/>
          <p:nvPr/>
        </p:nvGrpSpPr>
        <p:grpSpPr>
          <a:xfrm>
            <a:off x="2538433" y="2070995"/>
            <a:ext cx="8371278" cy="2864832"/>
            <a:chOff x="7113826" y="2403156"/>
            <a:chExt cx="8371278" cy="2864832"/>
          </a:xfrm>
        </p:grpSpPr>
        <p:cxnSp>
          <p:nvCxnSpPr>
            <p:cNvPr id="20" name="Straight Connector 19"/>
            <p:cNvCxnSpPr/>
            <p:nvPr/>
          </p:nvCxnSpPr>
          <p:spPr>
            <a:xfrm>
              <a:off x="12138896" y="3593190"/>
              <a:ext cx="0" cy="1658867"/>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2" idx="2"/>
            </p:cNvCxnSpPr>
            <p:nvPr/>
          </p:nvCxnSpPr>
          <p:spPr>
            <a:xfrm flipH="1">
              <a:off x="7146628" y="3401747"/>
              <a:ext cx="4790882" cy="0"/>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11937510" y="3211247"/>
              <a:ext cx="402772" cy="381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12541668" y="2403156"/>
              <a:ext cx="2943436" cy="1384995"/>
            </a:xfrm>
            <a:prstGeom prst="rect">
              <a:avLst/>
            </a:prstGeom>
            <a:noFill/>
          </p:spPr>
          <p:txBody>
            <a:bodyPr wrap="square" rtlCol="0">
              <a:spAutoFit/>
            </a:bodyPr>
            <a:lstStyle/>
            <a:p>
              <a:r>
                <a:rPr lang="en-US" sz="2800" dirty="0" smtClean="0"/>
                <a:t>Most popular whitelisted domain (by volume)</a:t>
              </a:r>
              <a:endParaRPr lang="en-US" sz="2800" dirty="0"/>
            </a:p>
          </p:txBody>
        </p:sp>
        <p:sp>
          <p:nvSpPr>
            <p:cNvPr id="27" name="TextBox 26"/>
            <p:cNvSpPr txBox="1"/>
            <p:nvPr/>
          </p:nvSpPr>
          <p:spPr>
            <a:xfrm>
              <a:off x="12138896" y="4744768"/>
              <a:ext cx="806631" cy="523220"/>
            </a:xfrm>
            <a:prstGeom prst="rect">
              <a:avLst/>
            </a:prstGeom>
            <a:noFill/>
          </p:spPr>
          <p:txBody>
            <a:bodyPr wrap="none" rtlCol="0">
              <a:spAutoFit/>
            </a:bodyPr>
            <a:lstStyle/>
            <a:p>
              <a:r>
                <a:rPr lang="en-US" sz="2800" dirty="0" smtClean="0"/>
                <a:t>38%</a:t>
              </a:r>
              <a:endParaRPr lang="en-US" sz="2800" dirty="0"/>
            </a:p>
          </p:txBody>
        </p:sp>
        <p:sp>
          <p:nvSpPr>
            <p:cNvPr id="28" name="TextBox 27"/>
            <p:cNvSpPr txBox="1"/>
            <p:nvPr/>
          </p:nvSpPr>
          <p:spPr>
            <a:xfrm>
              <a:off x="7113826" y="2933035"/>
              <a:ext cx="806631" cy="523220"/>
            </a:xfrm>
            <a:prstGeom prst="rect">
              <a:avLst/>
            </a:prstGeom>
            <a:noFill/>
          </p:spPr>
          <p:txBody>
            <a:bodyPr wrap="none" rtlCol="0">
              <a:spAutoFit/>
            </a:bodyPr>
            <a:lstStyle/>
            <a:p>
              <a:r>
                <a:rPr lang="en-US" sz="2800" dirty="0" smtClean="0"/>
                <a:t>14%</a:t>
              </a:r>
              <a:endParaRPr lang="en-US" sz="2800" dirty="0"/>
            </a:p>
          </p:txBody>
        </p:sp>
      </p:grpSp>
      <p:sp>
        <p:nvSpPr>
          <p:cNvPr id="25" name="TextBox 24"/>
          <p:cNvSpPr txBox="1"/>
          <p:nvPr/>
        </p:nvSpPr>
        <p:spPr>
          <a:xfrm>
            <a:off x="3592079" y="3395273"/>
            <a:ext cx="3877928" cy="523220"/>
          </a:xfrm>
          <a:prstGeom prst="rect">
            <a:avLst/>
          </a:prstGeom>
          <a:solidFill>
            <a:schemeClr val="bg1"/>
          </a:solidFill>
        </p:spPr>
        <p:txBody>
          <a:bodyPr wrap="square" rtlCol="0">
            <a:spAutoFit/>
          </a:bodyPr>
          <a:lstStyle/>
          <a:p>
            <a:r>
              <a:rPr lang="en-US" sz="2800" dirty="0" smtClean="0"/>
              <a:t>2</a:t>
            </a:r>
            <a:r>
              <a:rPr lang="en-US" sz="2800" baseline="30000" dirty="0" smtClean="0"/>
              <a:t>nd</a:t>
            </a:r>
            <a:r>
              <a:rPr lang="en-US" sz="2800" dirty="0" smtClean="0"/>
              <a:t> most popular domain</a:t>
            </a:r>
            <a:endParaRPr lang="en-US" sz="2800" dirty="0"/>
          </a:p>
        </p:txBody>
      </p:sp>
      <p:cxnSp>
        <p:nvCxnSpPr>
          <p:cNvPr id="26" name="Straight Arrow Connector 25"/>
          <p:cNvCxnSpPr>
            <a:stCxn id="29" idx="5"/>
          </p:cNvCxnSpPr>
          <p:nvPr/>
        </p:nvCxnSpPr>
        <p:spPr>
          <a:xfrm flipV="1">
            <a:off x="4218759" y="3888977"/>
            <a:ext cx="295798" cy="15276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 name="Title 1"/>
          <p:cNvSpPr>
            <a:spLocks noGrp="1"/>
          </p:cNvSpPr>
          <p:nvPr>
            <p:ph type="title"/>
          </p:nvPr>
        </p:nvSpPr>
        <p:spPr/>
        <p:txBody>
          <a:bodyPr>
            <a:normAutofit/>
          </a:bodyPr>
          <a:lstStyle/>
          <a:p>
            <a:r>
              <a:rPr lang="en-US" sz="5200" b="1" dirty="0" smtClean="0"/>
              <a:t>More Traffic by Volume,</a:t>
            </a:r>
            <a:br>
              <a:rPr lang="en-US" sz="5200" b="1" dirty="0" smtClean="0"/>
            </a:br>
            <a:r>
              <a:rPr lang="en-US" sz="5200" b="1" dirty="0" smtClean="0"/>
              <a:t>Less by Number of Connections</a:t>
            </a:r>
            <a:endParaRPr lang="en-US" sz="5200" b="1" dirty="0"/>
          </a:p>
        </p:txBody>
      </p:sp>
      <p:sp>
        <p:nvSpPr>
          <p:cNvPr id="4" name="Slide Number Placeholder 3"/>
          <p:cNvSpPr>
            <a:spLocks noGrp="1"/>
          </p:cNvSpPr>
          <p:nvPr>
            <p:ph type="sldNum" sz="quarter" idx="12"/>
          </p:nvPr>
        </p:nvSpPr>
        <p:spPr/>
        <p:txBody>
          <a:bodyPr/>
          <a:lstStyle/>
          <a:p>
            <a:fld id="{6113E31D-E2AB-40D1-8B51-AFA5AFEF393A}" type="slidenum">
              <a:rPr lang="en-US" smtClean="0"/>
              <a:t>18</a:t>
            </a:fld>
            <a:endParaRPr lang="en-US" dirty="0"/>
          </a:p>
        </p:txBody>
      </p:sp>
      <p:grpSp>
        <p:nvGrpSpPr>
          <p:cNvPr id="7" name="Group 6"/>
          <p:cNvGrpSpPr/>
          <p:nvPr/>
        </p:nvGrpSpPr>
        <p:grpSpPr>
          <a:xfrm>
            <a:off x="2571235" y="2431595"/>
            <a:ext cx="6159875" cy="2509909"/>
            <a:chOff x="2295512" y="3621970"/>
            <a:chExt cx="5391937" cy="1719372"/>
          </a:xfrm>
        </p:grpSpPr>
        <p:cxnSp>
          <p:nvCxnSpPr>
            <p:cNvPr id="8" name="Straight Arrow Connector 7"/>
            <p:cNvCxnSpPr/>
            <p:nvPr/>
          </p:nvCxnSpPr>
          <p:spPr>
            <a:xfrm>
              <a:off x="2296306" y="5327832"/>
              <a:ext cx="5391143" cy="13510"/>
            </a:xfrm>
            <a:prstGeom prst="straightConnector1">
              <a:avLst/>
            </a:prstGeom>
            <a:ln w="41275">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2295512" y="3621970"/>
              <a:ext cx="0" cy="1706658"/>
            </a:xfrm>
            <a:prstGeom prst="straightConnector1">
              <a:avLst/>
            </a:prstGeom>
            <a:ln w="41275">
              <a:solidFill>
                <a:schemeClr val="tx1"/>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grpSp>
      <p:sp>
        <p:nvSpPr>
          <p:cNvPr id="10" name="TextBox 9"/>
          <p:cNvSpPr txBox="1"/>
          <p:nvPr/>
        </p:nvSpPr>
        <p:spPr>
          <a:xfrm>
            <a:off x="4514557" y="5012802"/>
            <a:ext cx="2261047" cy="461665"/>
          </a:xfrm>
          <a:prstGeom prst="rect">
            <a:avLst/>
          </a:prstGeom>
          <a:noFill/>
        </p:spPr>
        <p:txBody>
          <a:bodyPr wrap="square" rtlCol="0">
            <a:spAutoFit/>
          </a:bodyPr>
          <a:lstStyle/>
          <a:p>
            <a:r>
              <a:rPr lang="en-US" sz="2400" b="1" dirty="0" smtClean="0"/>
              <a:t>Traffic by volume</a:t>
            </a:r>
            <a:endParaRPr lang="en-US" sz="2400" b="1" dirty="0"/>
          </a:p>
        </p:txBody>
      </p:sp>
      <p:sp>
        <p:nvSpPr>
          <p:cNvPr id="11" name="TextBox 10"/>
          <p:cNvSpPr txBox="1"/>
          <p:nvPr/>
        </p:nvSpPr>
        <p:spPr>
          <a:xfrm>
            <a:off x="862712" y="3046427"/>
            <a:ext cx="1664036" cy="830997"/>
          </a:xfrm>
          <a:prstGeom prst="rect">
            <a:avLst/>
          </a:prstGeom>
          <a:noFill/>
        </p:spPr>
        <p:txBody>
          <a:bodyPr wrap="square" rtlCol="0">
            <a:spAutoFit/>
          </a:bodyPr>
          <a:lstStyle/>
          <a:p>
            <a:pPr algn="ctr"/>
            <a:r>
              <a:rPr lang="en-US" sz="2400" b="1" dirty="0" smtClean="0"/>
              <a:t>Traffic by connections</a:t>
            </a:r>
            <a:endParaRPr lang="en-US" sz="2400" b="1" dirty="0"/>
          </a:p>
        </p:txBody>
      </p:sp>
      <p:grpSp>
        <p:nvGrpSpPr>
          <p:cNvPr id="54" name="Group 53"/>
          <p:cNvGrpSpPr/>
          <p:nvPr/>
        </p:nvGrpSpPr>
        <p:grpSpPr>
          <a:xfrm>
            <a:off x="2538433" y="3545150"/>
            <a:ext cx="2409879" cy="1398869"/>
            <a:chOff x="7113826" y="3877311"/>
            <a:chExt cx="2409879" cy="1398869"/>
          </a:xfrm>
        </p:grpSpPr>
        <p:sp>
          <p:nvSpPr>
            <p:cNvPr id="29" name="Isosceles Triangle 28"/>
            <p:cNvSpPr/>
            <p:nvPr/>
          </p:nvSpPr>
          <p:spPr>
            <a:xfrm>
              <a:off x="8548733" y="4223653"/>
              <a:ext cx="327225" cy="300498"/>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flipH="1">
              <a:off x="8723362" y="4524151"/>
              <a:ext cx="1" cy="752029"/>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29" idx="1"/>
            </p:cNvCxnSpPr>
            <p:nvPr/>
          </p:nvCxnSpPr>
          <p:spPr>
            <a:xfrm flipH="1">
              <a:off x="7146628" y="4373902"/>
              <a:ext cx="1483911" cy="0"/>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8717074" y="4750446"/>
              <a:ext cx="806631" cy="523220"/>
            </a:xfrm>
            <a:prstGeom prst="rect">
              <a:avLst/>
            </a:prstGeom>
            <a:noFill/>
          </p:spPr>
          <p:txBody>
            <a:bodyPr wrap="none" rtlCol="0">
              <a:spAutoFit/>
            </a:bodyPr>
            <a:lstStyle/>
            <a:p>
              <a:r>
                <a:rPr lang="en-US" sz="2800" dirty="0" smtClean="0"/>
                <a:t>11%</a:t>
              </a:r>
              <a:endParaRPr lang="en-US" sz="2800" dirty="0"/>
            </a:p>
          </p:txBody>
        </p:sp>
        <p:sp>
          <p:nvSpPr>
            <p:cNvPr id="36" name="TextBox 35"/>
            <p:cNvSpPr txBox="1"/>
            <p:nvPr/>
          </p:nvSpPr>
          <p:spPr>
            <a:xfrm>
              <a:off x="7113826" y="3877311"/>
              <a:ext cx="623889" cy="523220"/>
            </a:xfrm>
            <a:prstGeom prst="rect">
              <a:avLst/>
            </a:prstGeom>
            <a:noFill/>
          </p:spPr>
          <p:txBody>
            <a:bodyPr wrap="none" rtlCol="0">
              <a:spAutoFit/>
            </a:bodyPr>
            <a:lstStyle/>
            <a:p>
              <a:r>
                <a:rPr lang="en-US" sz="2800" dirty="0"/>
                <a:t>7</a:t>
              </a:r>
              <a:r>
                <a:rPr lang="en-US" sz="2800" dirty="0" smtClean="0"/>
                <a:t>%</a:t>
              </a:r>
              <a:endParaRPr lang="en-US" sz="2800" dirty="0"/>
            </a:p>
          </p:txBody>
        </p:sp>
      </p:grpSp>
      <p:sp>
        <p:nvSpPr>
          <p:cNvPr id="3" name="Content Placeholder 2"/>
          <p:cNvSpPr>
            <a:spLocks noGrp="1"/>
          </p:cNvSpPr>
          <p:nvPr>
            <p:ph idx="1"/>
          </p:nvPr>
        </p:nvSpPr>
        <p:spPr>
          <a:xfrm>
            <a:off x="1704658" y="5109637"/>
            <a:ext cx="7293870" cy="961835"/>
          </a:xfrm>
          <a:solidFill>
            <a:schemeClr val="bg2"/>
          </a:solidFill>
        </p:spPr>
        <p:txBody>
          <a:bodyPr>
            <a:noAutofit/>
          </a:bodyPr>
          <a:lstStyle/>
          <a:p>
            <a:r>
              <a:rPr lang="en-US" sz="3200" dirty="0" smtClean="0">
                <a:solidFill>
                  <a:srgbClr val="C00000"/>
                </a:solidFill>
              </a:rPr>
              <a:t>Popular domains tend to serve streaming content over </a:t>
            </a:r>
            <a:r>
              <a:rPr lang="en-US" sz="3200" b="1" dirty="0" smtClean="0">
                <a:solidFill>
                  <a:srgbClr val="C00000"/>
                </a:solidFill>
              </a:rPr>
              <a:t>long-running TCP</a:t>
            </a:r>
            <a:r>
              <a:rPr lang="en-US" sz="3200" dirty="0" smtClean="0">
                <a:solidFill>
                  <a:srgbClr val="C00000"/>
                </a:solidFill>
              </a:rPr>
              <a:t> connections</a:t>
            </a:r>
            <a:endParaRPr lang="en-US" sz="3200" dirty="0">
              <a:solidFill>
                <a:srgbClr val="C00000"/>
              </a:solidFill>
            </a:endParaRPr>
          </a:p>
        </p:txBody>
      </p: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82400" y="6248400"/>
            <a:ext cx="609600" cy="609600"/>
          </a:xfrm>
          <a:prstGeom prst="rect">
            <a:avLst/>
          </a:prstGeom>
        </p:spPr>
      </p:pic>
    </p:spTree>
    <p:custDataLst>
      <p:tags r:id="rId1"/>
    </p:custDataLst>
    <p:extLst>
      <p:ext uri="{BB962C8B-B14F-4D97-AF65-F5344CB8AC3E}">
        <p14:creationId xmlns:p14="http://schemas.microsoft.com/office/powerpoint/2010/main" val="3015398341"/>
      </p:ext>
    </p:extLst>
  </p:cSld>
  <p:clrMapOvr>
    <a:masterClrMapping/>
  </p:clrMapOvr>
  <mc:AlternateContent xmlns:mc="http://schemas.openxmlformats.org/markup-compatibility/2006" xmlns:p14="http://schemas.microsoft.com/office/powerpoint/2010/main">
    <mc:Choice Requires="p14">
      <p:transition spd="slow" p14:dur="2000" advTm="93145"/>
    </mc:Choice>
    <mc:Fallback xmlns="">
      <p:transition spd="slow" advTm="931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3019"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bg/>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5"/>
                </p:tgtEl>
              </p:cMediaNode>
            </p:audio>
          </p:childTnLst>
        </p:cTn>
      </p:par>
    </p:tnLst>
    <p:bldLst>
      <p:bldP spid="25" grpId="0" animBg="1"/>
      <p:bldP spid="3" grpId="0" uiExpand="1" build="p" animBg="1"/>
    </p:bldLst>
  </p:timing>
  <p:extLst mod="1">
    <p:ext uri="{E180D4A7-C9FB-4DFB-919C-405C955672EB}">
      <p14:showEvtLst xmlns:p14="http://schemas.microsoft.com/office/powerpoint/2010/main">
        <p14:playEvt time="0" objId="5"/>
        <p14:stopEvt time="93025" objId="5"/>
      </p14:showEvt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b="1" dirty="0" smtClean="0"/>
              <a:t>Summary</a:t>
            </a:r>
            <a:endParaRPr lang="en-US" sz="5200" b="1" dirty="0"/>
          </a:p>
        </p:txBody>
      </p:sp>
      <p:sp>
        <p:nvSpPr>
          <p:cNvPr id="7" name="Content Placeholder 2"/>
          <p:cNvSpPr>
            <a:spLocks noGrp="1"/>
          </p:cNvSpPr>
          <p:nvPr>
            <p:ph idx="1"/>
          </p:nvPr>
        </p:nvSpPr>
        <p:spPr>
          <a:xfrm>
            <a:off x="657224" y="1845733"/>
            <a:ext cx="10498456" cy="4614052"/>
          </a:xfrm>
        </p:spPr>
        <p:txBody>
          <a:bodyPr>
            <a:normAutofit/>
          </a:bodyPr>
          <a:lstStyle/>
          <a:p>
            <a:r>
              <a:rPr lang="en-US" sz="3200" dirty="0" smtClean="0"/>
              <a:t>Availability</a:t>
            </a:r>
          </a:p>
          <a:p>
            <a:pPr lvl="1"/>
            <a:r>
              <a:rPr lang="en-US" sz="3000" dirty="0"/>
              <a:t>Some users </a:t>
            </a:r>
            <a:r>
              <a:rPr lang="en-US" sz="3000" b="1" dirty="0"/>
              <a:t>switch off their routers </a:t>
            </a:r>
            <a:r>
              <a:rPr lang="en-US" sz="3000" dirty="0"/>
              <a:t>causing </a:t>
            </a:r>
            <a:r>
              <a:rPr lang="en-US" sz="3000" dirty="0" smtClean="0"/>
              <a:t>downtime</a:t>
            </a:r>
          </a:p>
          <a:p>
            <a:r>
              <a:rPr lang="en-US" sz="3200" dirty="0" smtClean="0"/>
              <a:t>Infrastructure</a:t>
            </a:r>
          </a:p>
          <a:p>
            <a:pPr lvl="1"/>
            <a:r>
              <a:rPr lang="en-US" sz="3000" b="1" dirty="0" smtClean="0"/>
              <a:t>2.4 GHz</a:t>
            </a:r>
            <a:r>
              <a:rPr lang="en-US" sz="3000" dirty="0" smtClean="0"/>
              <a:t> spectrum is </a:t>
            </a:r>
            <a:r>
              <a:rPr lang="en-US" sz="3000" b="1" dirty="0" smtClean="0"/>
              <a:t>crowded</a:t>
            </a:r>
          </a:p>
          <a:p>
            <a:r>
              <a:rPr lang="en-US" sz="3200" dirty="0" smtClean="0"/>
              <a:t>Usage characteristics</a:t>
            </a:r>
          </a:p>
          <a:p>
            <a:pPr lvl="1"/>
            <a:r>
              <a:rPr lang="en-US" sz="3000" dirty="0" smtClean="0"/>
              <a:t>Users </a:t>
            </a:r>
            <a:r>
              <a:rPr lang="en-US" sz="3000" b="1" dirty="0" smtClean="0"/>
              <a:t>don’t saturate </a:t>
            </a:r>
            <a:r>
              <a:rPr lang="en-US" sz="3000" dirty="0" smtClean="0"/>
              <a:t>their links</a:t>
            </a:r>
          </a:p>
          <a:p>
            <a:pPr lvl="1"/>
            <a:r>
              <a:rPr lang="en-US" sz="3000" dirty="0" smtClean="0"/>
              <a:t>Most traffic is due to a </a:t>
            </a:r>
            <a:r>
              <a:rPr lang="en-US" sz="3000" b="1" dirty="0" smtClean="0"/>
              <a:t>single usage hungry device</a:t>
            </a:r>
          </a:p>
          <a:p>
            <a:pPr lvl="1"/>
            <a:r>
              <a:rPr lang="en-US" sz="3000" dirty="0" smtClean="0"/>
              <a:t>Traffic to most popular domains from home networks are over </a:t>
            </a:r>
            <a:r>
              <a:rPr lang="en-US" sz="3000" b="1" dirty="0" smtClean="0"/>
              <a:t>long-lasting connections</a:t>
            </a:r>
          </a:p>
        </p:txBody>
      </p:sp>
      <p:sp>
        <p:nvSpPr>
          <p:cNvPr id="4" name="Slide Number Placeholder 3"/>
          <p:cNvSpPr>
            <a:spLocks noGrp="1"/>
          </p:cNvSpPr>
          <p:nvPr>
            <p:ph type="sldNum" sz="quarter" idx="12"/>
          </p:nvPr>
        </p:nvSpPr>
        <p:spPr/>
        <p:txBody>
          <a:bodyPr/>
          <a:lstStyle/>
          <a:p>
            <a:fld id="{6113E31D-E2AB-40D1-8B51-AFA5AFEF393A}" type="slidenum">
              <a:rPr lang="en-US" smtClean="0"/>
              <a:t>19</a:t>
            </a:fld>
            <a:endParaRPr lang="en-US"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82400" y="6270131"/>
            <a:ext cx="609600" cy="609600"/>
          </a:xfrm>
          <a:prstGeom prst="rect">
            <a:avLst/>
          </a:prstGeom>
        </p:spPr>
      </p:pic>
    </p:spTree>
    <p:extLst>
      <p:ext uri="{BB962C8B-B14F-4D97-AF65-F5344CB8AC3E}">
        <p14:creationId xmlns:p14="http://schemas.microsoft.com/office/powerpoint/2010/main" val="1882163975"/>
      </p:ext>
    </p:extLst>
  </p:cSld>
  <p:clrMapOvr>
    <a:masterClrMapping/>
  </p:clrMapOvr>
  <mc:AlternateContent xmlns:mc="http://schemas.openxmlformats.org/markup-compatibility/2006" xmlns:p14="http://schemas.microsoft.com/office/powerpoint/2010/main">
    <mc:Choice Requires="p14">
      <p:transition spd="slow" p14:dur="2000" advTm="93184"/>
    </mc:Choice>
    <mc:Fallback xmlns="">
      <p:transition spd="slow" advTm="931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30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0" objId="3"/>
        <p14:stopEvt time="93058" objId="3"/>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800318" cy="1658198"/>
          </a:xfrm>
        </p:spPr>
        <p:txBody>
          <a:bodyPr>
            <a:normAutofit/>
          </a:bodyPr>
          <a:lstStyle/>
          <a:p>
            <a:r>
              <a:rPr lang="en-US" sz="5200" b="1" dirty="0"/>
              <a:t>What is H</a:t>
            </a:r>
            <a:r>
              <a:rPr lang="en-US" sz="5200" b="1" dirty="0" smtClean="0"/>
              <a:t>appening </a:t>
            </a:r>
            <a:r>
              <a:rPr lang="en-US" sz="5200" b="1" dirty="0"/>
              <a:t>in the </a:t>
            </a:r>
            <a:r>
              <a:rPr lang="en-US" sz="5200" b="1" dirty="0" smtClean="0"/>
              <a:t>Home Network</a:t>
            </a:r>
            <a:r>
              <a:rPr lang="en-US" sz="5200" b="1" dirty="0"/>
              <a:t>?</a:t>
            </a:r>
          </a:p>
        </p:txBody>
      </p:sp>
      <p:sp>
        <p:nvSpPr>
          <p:cNvPr id="3" name="Content Placeholder 2"/>
          <p:cNvSpPr>
            <a:spLocks noGrp="1"/>
          </p:cNvSpPr>
          <p:nvPr>
            <p:ph idx="1"/>
          </p:nvPr>
        </p:nvSpPr>
        <p:spPr>
          <a:xfrm>
            <a:off x="657224" y="1845735"/>
            <a:ext cx="10800318" cy="3949138"/>
          </a:xfrm>
        </p:spPr>
        <p:txBody>
          <a:bodyPr>
            <a:noAutofit/>
          </a:bodyPr>
          <a:lstStyle/>
          <a:p>
            <a:r>
              <a:rPr lang="en-US" sz="3000" dirty="0" smtClean="0"/>
              <a:t>How are home networks </a:t>
            </a:r>
            <a:r>
              <a:rPr lang="en-US" sz="3000" i="1" dirty="0" smtClean="0"/>
              <a:t>connected</a:t>
            </a:r>
            <a:r>
              <a:rPr lang="en-US" sz="3000" dirty="0" smtClean="0"/>
              <a:t> to the Internet?</a:t>
            </a:r>
          </a:p>
          <a:p>
            <a:r>
              <a:rPr lang="en-US" sz="3000" dirty="0" smtClean="0"/>
              <a:t>How do different </a:t>
            </a:r>
            <a:r>
              <a:rPr lang="en-US" sz="3000" i="1" dirty="0" smtClean="0"/>
              <a:t>devices</a:t>
            </a:r>
            <a:r>
              <a:rPr lang="en-US" sz="3000" dirty="0" smtClean="0"/>
              <a:t> connect in the home network?</a:t>
            </a:r>
          </a:p>
          <a:p>
            <a:r>
              <a:rPr lang="en-US" sz="3000" dirty="0" smtClean="0"/>
              <a:t>How do users </a:t>
            </a:r>
            <a:r>
              <a:rPr lang="en-US" sz="3000" i="1" dirty="0" smtClean="0"/>
              <a:t>use</a:t>
            </a:r>
            <a:r>
              <a:rPr lang="en-US" sz="3000" dirty="0" smtClean="0"/>
              <a:t> the Internet?</a:t>
            </a:r>
            <a:endParaRPr lang="en-US" sz="3000" dirty="0"/>
          </a:p>
        </p:txBody>
      </p:sp>
      <p:sp>
        <p:nvSpPr>
          <p:cNvPr id="46" name="Slide Number Placeholder 45"/>
          <p:cNvSpPr>
            <a:spLocks noGrp="1"/>
          </p:cNvSpPr>
          <p:nvPr>
            <p:ph type="sldNum" sz="quarter" idx="12"/>
          </p:nvPr>
        </p:nvSpPr>
        <p:spPr/>
        <p:txBody>
          <a:bodyPr/>
          <a:lstStyle/>
          <a:p>
            <a:fld id="{6113E31D-E2AB-40D1-8B51-AFA5AFEF393A}" type="slidenum">
              <a:rPr lang="en-US" smtClean="0"/>
              <a:t>2</a:t>
            </a:fld>
            <a:endParaRPr lang="en-US" dirty="0"/>
          </a:p>
        </p:txBody>
      </p:sp>
      <p:cxnSp>
        <p:nvCxnSpPr>
          <p:cNvPr id="5" name="Curved Connector 4"/>
          <p:cNvCxnSpPr/>
          <p:nvPr/>
        </p:nvCxnSpPr>
        <p:spPr>
          <a:xfrm flipV="1">
            <a:off x="5717882" y="4714726"/>
            <a:ext cx="1910981" cy="349112"/>
          </a:xfrm>
          <a:prstGeom prst="curvedConnector3">
            <a:avLst>
              <a:gd name="adj1" fmla="val 50000"/>
            </a:avLst>
          </a:prstGeom>
          <a:ln w="76200" cap="flat" cmpd="sng" algn="ctr">
            <a:solidFill>
              <a:srgbClr val="0D0D0D"/>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6" name="Picture 5"/>
          <p:cNvPicPr>
            <a:picLocks noChangeAspect="1"/>
          </p:cNvPicPr>
          <p:nvPr/>
        </p:nvPicPr>
        <p:blipFill>
          <a:blip r:embed="rId6"/>
          <a:stretch>
            <a:fillRect/>
          </a:stretch>
        </p:blipFill>
        <p:spPr>
          <a:xfrm>
            <a:off x="7628863" y="3723646"/>
            <a:ext cx="1999150" cy="1649594"/>
          </a:xfrm>
          <a:prstGeom prst="rect">
            <a:avLst/>
          </a:prstGeom>
        </p:spPr>
      </p:pic>
      <p:pic>
        <p:nvPicPr>
          <p:cNvPr id="7" name="Picture 6"/>
          <p:cNvPicPr>
            <a:picLocks noChangeAspect="1"/>
          </p:cNvPicPr>
          <p:nvPr/>
        </p:nvPicPr>
        <p:blipFill>
          <a:blip r:embed="rId6"/>
          <a:stretch>
            <a:fillRect/>
          </a:stretch>
        </p:blipFill>
        <p:spPr>
          <a:xfrm>
            <a:off x="3911570" y="4068655"/>
            <a:ext cx="1792800" cy="1548979"/>
          </a:xfrm>
          <a:prstGeom prst="rect">
            <a:avLst/>
          </a:prstGeom>
        </p:spPr>
      </p:pic>
      <p:pic>
        <p:nvPicPr>
          <p:cNvPr id="8" name="Picture 7"/>
          <p:cNvPicPr>
            <a:picLocks noChangeAspect="1"/>
          </p:cNvPicPr>
          <p:nvPr/>
        </p:nvPicPr>
        <p:blipFill>
          <a:blip r:embed="rId7"/>
          <a:stretch>
            <a:fillRect/>
          </a:stretch>
        </p:blipFill>
        <p:spPr>
          <a:xfrm>
            <a:off x="4248103" y="3775198"/>
            <a:ext cx="337228" cy="577445"/>
          </a:xfrm>
          <a:prstGeom prst="rect">
            <a:avLst/>
          </a:prstGeom>
        </p:spPr>
      </p:pic>
      <p:pic>
        <p:nvPicPr>
          <p:cNvPr id="9" name="Picture 8"/>
          <p:cNvPicPr>
            <a:picLocks noChangeAspect="1"/>
          </p:cNvPicPr>
          <p:nvPr/>
        </p:nvPicPr>
        <p:blipFill>
          <a:blip r:embed="rId8"/>
          <a:stretch>
            <a:fillRect/>
          </a:stretch>
        </p:blipFill>
        <p:spPr>
          <a:xfrm>
            <a:off x="3897335" y="5284373"/>
            <a:ext cx="1820547" cy="895709"/>
          </a:xfrm>
          <a:prstGeom prst="rect">
            <a:avLst/>
          </a:prstGeom>
        </p:spPr>
      </p:pic>
      <p:pic>
        <p:nvPicPr>
          <p:cNvPr id="10" name="Picture 9"/>
          <p:cNvPicPr>
            <a:picLocks noChangeAspect="1"/>
          </p:cNvPicPr>
          <p:nvPr/>
        </p:nvPicPr>
        <p:blipFill>
          <a:blip r:embed="rId9">
            <a:duotone>
              <a:schemeClr val="accent1">
                <a:shade val="45000"/>
                <a:satMod val="135000"/>
              </a:schemeClr>
              <a:prstClr val="white"/>
            </a:duotone>
          </a:blip>
          <a:stretch>
            <a:fillRect/>
          </a:stretch>
        </p:blipFill>
        <p:spPr>
          <a:xfrm>
            <a:off x="5038565" y="4068655"/>
            <a:ext cx="1304585" cy="1304585"/>
          </a:xfrm>
          <a:prstGeom prst="rect">
            <a:avLst/>
          </a:prstGeom>
        </p:spPr>
      </p:pic>
      <p:sp>
        <p:nvSpPr>
          <p:cNvPr id="11" name="TextBox 12"/>
          <p:cNvSpPr txBox="1"/>
          <p:nvPr/>
        </p:nvSpPr>
        <p:spPr>
          <a:xfrm>
            <a:off x="4237223" y="4417506"/>
            <a:ext cx="1135200" cy="64633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b="1" dirty="0" smtClean="0"/>
              <a:t>Home</a:t>
            </a:r>
          </a:p>
          <a:p>
            <a:pPr algn="ctr"/>
            <a:r>
              <a:rPr lang="en-US" b="1" dirty="0" smtClean="0"/>
              <a:t>Network</a:t>
            </a:r>
            <a:endParaRPr lang="en-US" b="1" dirty="0"/>
          </a:p>
        </p:txBody>
      </p:sp>
      <p:sp>
        <p:nvSpPr>
          <p:cNvPr id="14" name="TextBox 15"/>
          <p:cNvSpPr txBox="1"/>
          <p:nvPr/>
        </p:nvSpPr>
        <p:spPr>
          <a:xfrm>
            <a:off x="8171112" y="4363777"/>
            <a:ext cx="1249163" cy="36933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b="1" dirty="0" smtClean="0"/>
              <a:t>Internet</a:t>
            </a:r>
            <a:endParaRPr lang="en-US" b="1" dirty="0"/>
          </a:p>
        </p:txBody>
      </p:sp>
      <p:cxnSp>
        <p:nvCxnSpPr>
          <p:cNvPr id="28" name="Straight Arrow Connector 27"/>
          <p:cNvCxnSpPr/>
          <p:nvPr/>
        </p:nvCxnSpPr>
        <p:spPr>
          <a:xfrm flipH="1">
            <a:off x="5213995" y="5047582"/>
            <a:ext cx="2667000" cy="411621"/>
          </a:xfrm>
          <a:prstGeom prst="straightConnector1">
            <a:avLst/>
          </a:prstGeom>
          <a:ln w="5715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8" name="Content Placeholder 2"/>
          <p:cNvSpPr txBox="1">
            <a:spLocks/>
          </p:cNvSpPr>
          <p:nvPr/>
        </p:nvSpPr>
        <p:spPr>
          <a:xfrm>
            <a:off x="1097280" y="1845734"/>
            <a:ext cx="7156074" cy="13213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US" sz="3200" dirty="0" smtClean="0"/>
          </a:p>
        </p:txBody>
      </p:sp>
      <p:pic>
        <p:nvPicPr>
          <p:cNvPr id="12"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582400" y="6270131"/>
            <a:ext cx="609600" cy="609600"/>
          </a:xfrm>
          <a:prstGeom prst="rect">
            <a:avLst/>
          </a:prstGeom>
        </p:spPr>
      </p:pic>
    </p:spTree>
    <p:custDataLst>
      <p:tags r:id="rId1"/>
    </p:custDataLst>
    <p:extLst>
      <p:ext uri="{BB962C8B-B14F-4D97-AF65-F5344CB8AC3E}">
        <p14:creationId xmlns:p14="http://schemas.microsoft.com/office/powerpoint/2010/main" val="1000568874"/>
      </p:ext>
    </p:extLst>
  </p:cSld>
  <p:clrMapOvr>
    <a:masterClrMapping/>
  </p:clrMapOvr>
  <mc:AlternateContent xmlns:mc="http://schemas.openxmlformats.org/markup-compatibility/2006" xmlns:p14="http://schemas.microsoft.com/office/powerpoint/2010/main">
    <mc:Choice Requires="p14">
      <p:transition spd="slow" p14:dur="24000" advTm="24064"/>
    </mc:Choice>
    <mc:Fallback xmlns="">
      <p:transition spd="slow" advTm="24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034"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12"/>
                </p:tgtEl>
              </p:cMediaNode>
            </p:audio>
          </p:childTnLst>
        </p:cTn>
      </p:par>
    </p:tnLst>
  </p:timing>
  <p:extLst>
    <p:ext uri="{E180D4A7-C9FB-4DFB-919C-405C955672EB}">
      <p14:showEvtLst xmlns:p14="http://schemas.microsoft.com/office/powerpoint/2010/main">
        <p14:playEvt time="0" objId="12"/>
        <p14:stopEvt time="23048" objId="12"/>
      </p14:showEvt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b="1" dirty="0" smtClean="0"/>
              <a:t>Teasers</a:t>
            </a:r>
            <a:endParaRPr lang="en-US" sz="5200" b="1" dirty="0"/>
          </a:p>
        </p:txBody>
      </p:sp>
      <p:sp>
        <p:nvSpPr>
          <p:cNvPr id="3" name="Content Placeholder 2"/>
          <p:cNvSpPr>
            <a:spLocks noGrp="1"/>
          </p:cNvSpPr>
          <p:nvPr>
            <p:ph idx="1"/>
          </p:nvPr>
        </p:nvSpPr>
        <p:spPr/>
        <p:txBody>
          <a:bodyPr>
            <a:normAutofit/>
          </a:bodyPr>
          <a:lstStyle/>
          <a:p>
            <a:r>
              <a:rPr lang="en-US" sz="3200" dirty="0" smtClean="0"/>
              <a:t>Most frequent and long lasting </a:t>
            </a:r>
            <a:r>
              <a:rPr lang="en-US" sz="3200" b="1" dirty="0" smtClean="0"/>
              <a:t>downtimes</a:t>
            </a:r>
            <a:r>
              <a:rPr lang="en-US" sz="3200" dirty="0" smtClean="0"/>
              <a:t> occurred in countries with </a:t>
            </a:r>
            <a:r>
              <a:rPr lang="en-US" sz="3200" b="1" dirty="0" smtClean="0"/>
              <a:t>lowest GDP </a:t>
            </a:r>
            <a:r>
              <a:rPr lang="en-US" sz="3200" dirty="0" smtClean="0"/>
              <a:t>per capita.</a:t>
            </a:r>
          </a:p>
          <a:p>
            <a:r>
              <a:rPr lang="en-US" sz="3200" dirty="0" smtClean="0"/>
              <a:t>Even though wireless devices exceed wired devices considerably, more than half the homes have at least </a:t>
            </a:r>
            <a:r>
              <a:rPr lang="en-US" sz="3200" b="1" dirty="0" smtClean="0"/>
              <a:t>one wired device</a:t>
            </a:r>
            <a:r>
              <a:rPr lang="en-US" sz="3200" dirty="0" smtClean="0"/>
              <a:t>. All four ports are rarely used.</a:t>
            </a:r>
          </a:p>
          <a:p>
            <a:r>
              <a:rPr lang="en-US" sz="3200" dirty="0" smtClean="0"/>
              <a:t>Different </a:t>
            </a:r>
            <a:r>
              <a:rPr lang="en-US" sz="3200" b="1" dirty="0" smtClean="0"/>
              <a:t>types of devices </a:t>
            </a:r>
            <a:r>
              <a:rPr lang="en-US" sz="3200" dirty="0" smtClean="0"/>
              <a:t>have different </a:t>
            </a:r>
            <a:r>
              <a:rPr lang="en-US" sz="3200" b="1" dirty="0" smtClean="0"/>
              <a:t>most popular domains.</a:t>
            </a:r>
            <a:endParaRPr lang="en-US" sz="3200" dirty="0"/>
          </a:p>
        </p:txBody>
      </p:sp>
      <p:sp>
        <p:nvSpPr>
          <p:cNvPr id="4" name="Slide Number Placeholder 3"/>
          <p:cNvSpPr>
            <a:spLocks noGrp="1"/>
          </p:cNvSpPr>
          <p:nvPr>
            <p:ph type="sldNum" sz="quarter" idx="12"/>
          </p:nvPr>
        </p:nvSpPr>
        <p:spPr/>
        <p:txBody>
          <a:bodyPr/>
          <a:lstStyle/>
          <a:p>
            <a:fld id="{6113E31D-E2AB-40D1-8B51-AFA5AFEF393A}" type="slidenum">
              <a:rPr lang="en-US" smtClean="0"/>
              <a:t>20</a:t>
            </a:fld>
            <a:endParaRPr lang="en-US" dirty="0"/>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82400" y="6213764"/>
            <a:ext cx="609600" cy="609600"/>
          </a:xfrm>
          <a:prstGeom prst="rect">
            <a:avLst/>
          </a:prstGeom>
        </p:spPr>
      </p:pic>
    </p:spTree>
    <p:extLst>
      <p:ext uri="{BB962C8B-B14F-4D97-AF65-F5344CB8AC3E}">
        <p14:creationId xmlns:p14="http://schemas.microsoft.com/office/powerpoint/2010/main" val="1449789362"/>
      </p:ext>
    </p:extLst>
  </p:cSld>
  <p:clrMapOvr>
    <a:masterClrMapping/>
  </p:clrMapOvr>
  <mc:AlternateContent xmlns:mc="http://schemas.openxmlformats.org/markup-compatibility/2006" xmlns:p14="http://schemas.microsoft.com/office/powerpoint/2010/main">
    <mc:Choice Requires="p14">
      <p:transition spd="slow" p14:dur="2000" advTm="75130"/>
    </mc:Choice>
    <mc:Fallback xmlns="">
      <p:transition spd="slow" advTm="751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5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extLst mod="1">
    <p:ext uri="{E180D4A7-C9FB-4DFB-919C-405C955672EB}">
      <p14:showEvtLst xmlns:p14="http://schemas.microsoft.com/office/powerpoint/2010/main">
        <p14:playEvt time="0" objId="6"/>
        <p14:stopEvt time="75008" objId="6"/>
      </p14:showEvt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b="1" dirty="0" smtClean="0"/>
              <a:t>Future </a:t>
            </a:r>
            <a:r>
              <a:rPr lang="en-US" sz="5200" b="1" dirty="0"/>
              <a:t>W</a:t>
            </a:r>
            <a:r>
              <a:rPr lang="en-US" sz="5200" b="1" dirty="0" smtClean="0"/>
              <a:t>ork</a:t>
            </a:r>
            <a:endParaRPr lang="en-US" sz="5200" b="1" dirty="0"/>
          </a:p>
        </p:txBody>
      </p:sp>
      <p:sp>
        <p:nvSpPr>
          <p:cNvPr id="3" name="Content Placeholder 2"/>
          <p:cNvSpPr>
            <a:spLocks noGrp="1"/>
          </p:cNvSpPr>
          <p:nvPr>
            <p:ph idx="1"/>
          </p:nvPr>
        </p:nvSpPr>
        <p:spPr>
          <a:xfrm>
            <a:off x="657224" y="1845733"/>
            <a:ext cx="10498456" cy="4272037"/>
          </a:xfrm>
        </p:spPr>
        <p:txBody>
          <a:bodyPr>
            <a:normAutofit/>
          </a:bodyPr>
          <a:lstStyle/>
          <a:p>
            <a:r>
              <a:rPr lang="en-US" sz="3200" dirty="0" smtClean="0"/>
              <a:t>Are users’ perceptions about network use consistent with reality?</a:t>
            </a:r>
          </a:p>
          <a:p>
            <a:pPr lvl="1"/>
            <a:r>
              <a:rPr lang="en-US" sz="2800" dirty="0"/>
              <a:t>Combine </a:t>
            </a:r>
            <a:r>
              <a:rPr lang="en-US" sz="2800" b="1" dirty="0"/>
              <a:t>network measurement </a:t>
            </a:r>
            <a:r>
              <a:rPr lang="en-US" sz="2800" dirty="0"/>
              <a:t>and </a:t>
            </a:r>
            <a:r>
              <a:rPr lang="en-US" sz="2800" b="1" dirty="0"/>
              <a:t>qualitative</a:t>
            </a:r>
            <a:r>
              <a:rPr lang="en-US" sz="2800" dirty="0"/>
              <a:t> </a:t>
            </a:r>
            <a:r>
              <a:rPr lang="en-US" sz="2800" dirty="0" smtClean="0"/>
              <a:t>studies.</a:t>
            </a:r>
            <a:endParaRPr lang="en-US" sz="3000" dirty="0" smtClean="0"/>
          </a:p>
          <a:p>
            <a:r>
              <a:rPr lang="en-US" sz="3200" dirty="0" smtClean="0"/>
              <a:t>Can </a:t>
            </a:r>
            <a:r>
              <a:rPr lang="en-US" sz="3200" dirty="0"/>
              <a:t>ISPs identify device and issue security alerts for suspicious device</a:t>
            </a:r>
            <a:r>
              <a:rPr lang="en-US" sz="3200" dirty="0" smtClean="0"/>
              <a:t>?</a:t>
            </a:r>
          </a:p>
          <a:p>
            <a:pPr lvl="1"/>
            <a:r>
              <a:rPr lang="en-US" sz="2800" b="1" dirty="0" smtClean="0"/>
              <a:t>Device fingerprinting </a:t>
            </a:r>
            <a:r>
              <a:rPr lang="en-US" sz="2800" dirty="0" smtClean="0"/>
              <a:t>using traffic patterns.</a:t>
            </a:r>
            <a:endParaRPr lang="en-US" sz="3000" dirty="0" smtClean="0"/>
          </a:p>
          <a:p>
            <a:r>
              <a:rPr lang="en-US" sz="3200" dirty="0" smtClean="0"/>
              <a:t>How does Internet </a:t>
            </a:r>
            <a:r>
              <a:rPr lang="en-US" sz="3200" dirty="0"/>
              <a:t>usage </a:t>
            </a:r>
            <a:r>
              <a:rPr lang="en-US" sz="3200" dirty="0" smtClean="0"/>
              <a:t>differ across countries?</a:t>
            </a:r>
          </a:p>
          <a:p>
            <a:pPr lvl="1"/>
            <a:r>
              <a:rPr lang="en-US" sz="2800" b="1" dirty="0"/>
              <a:t>Broader deployment</a:t>
            </a:r>
            <a:r>
              <a:rPr lang="en-US" sz="2800" dirty="0"/>
              <a:t>: expansion to more </a:t>
            </a:r>
            <a:r>
              <a:rPr lang="en-US" sz="2800" dirty="0" smtClean="0"/>
              <a:t>countries</a:t>
            </a:r>
          </a:p>
          <a:p>
            <a:pPr lvl="1"/>
            <a:r>
              <a:rPr lang="en-US" sz="2800" dirty="0" smtClean="0">
                <a:solidFill>
                  <a:schemeClr val="accent1"/>
                </a:solidFill>
              </a:rPr>
              <a:t>Contact us if you want a cool </a:t>
            </a:r>
            <a:r>
              <a:rPr lang="en-US" sz="2800" dirty="0" err="1" smtClean="0">
                <a:solidFill>
                  <a:schemeClr val="accent1"/>
                </a:solidFill>
              </a:rPr>
              <a:t>BISmark</a:t>
            </a:r>
            <a:r>
              <a:rPr lang="en-US" sz="2800" dirty="0" smtClean="0">
                <a:solidFill>
                  <a:schemeClr val="accent1"/>
                </a:solidFill>
              </a:rPr>
              <a:t> router for free!</a:t>
            </a:r>
            <a:endParaRPr lang="en-US" sz="2800" dirty="0">
              <a:solidFill>
                <a:schemeClr val="accent1"/>
              </a:solidFill>
            </a:endParaRPr>
          </a:p>
        </p:txBody>
      </p:sp>
      <p:sp>
        <p:nvSpPr>
          <p:cNvPr id="4" name="Slide Number Placeholder 3"/>
          <p:cNvSpPr>
            <a:spLocks noGrp="1"/>
          </p:cNvSpPr>
          <p:nvPr>
            <p:ph type="sldNum" sz="quarter" idx="12"/>
          </p:nvPr>
        </p:nvSpPr>
        <p:spPr/>
        <p:txBody>
          <a:bodyPr/>
          <a:lstStyle/>
          <a:p>
            <a:fld id="{6113E31D-E2AB-40D1-8B51-AFA5AFEF393A}" type="slidenum">
              <a:rPr lang="en-US" smtClean="0"/>
              <a:t>21</a:t>
            </a:fld>
            <a:endParaRPr lang="en-US" dirty="0"/>
          </a:p>
        </p:txBody>
      </p:sp>
      <p:pic>
        <p:nvPicPr>
          <p:cNvPr id="6"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59107" y="6248400"/>
            <a:ext cx="609600" cy="609600"/>
          </a:xfrm>
          <a:prstGeom prst="rect">
            <a:avLst/>
          </a:prstGeom>
        </p:spPr>
      </p:pic>
    </p:spTree>
    <p:custDataLst>
      <p:tags r:id="rId1"/>
    </p:custDataLst>
    <p:extLst>
      <p:ext uri="{BB962C8B-B14F-4D97-AF65-F5344CB8AC3E}">
        <p14:creationId xmlns:p14="http://schemas.microsoft.com/office/powerpoint/2010/main" val="3472573057"/>
      </p:ext>
    </p:extLst>
  </p:cSld>
  <p:clrMapOvr>
    <a:masterClrMapping/>
  </p:clrMapOvr>
  <mc:AlternateContent xmlns:mc="http://schemas.openxmlformats.org/markup-compatibility/2006" xmlns:p14="http://schemas.microsoft.com/office/powerpoint/2010/main">
    <mc:Choice Requires="p14">
      <p:transition spd="slow" p14:dur="2000" advTm="69348"/>
    </mc:Choice>
    <mc:Fallback xmlns="">
      <p:transition spd="slow" advTm="693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6037"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0" objId="6"/>
        <p14:stopEvt time="66068" objId="6"/>
      </p14:showEvtLst>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txBox="1">
            <a:spLocks/>
          </p:cNvSpPr>
          <p:nvPr/>
        </p:nvSpPr>
        <p:spPr>
          <a:xfrm>
            <a:off x="1097280" y="1845733"/>
            <a:ext cx="7231472" cy="4272037"/>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85000"/>
              </a:lnSpc>
              <a:spcBef>
                <a:spcPts val="1300"/>
              </a:spcBef>
            </a:pPr>
            <a:r>
              <a:rPr lang="en-US" sz="3000" dirty="0"/>
              <a:t>Get our data </a:t>
            </a:r>
            <a:r>
              <a:rPr lang="en-US" sz="3000" dirty="0" smtClean="0"/>
              <a:t>at:</a:t>
            </a:r>
          </a:p>
          <a:p>
            <a:pPr lvl="1">
              <a:lnSpc>
                <a:spcPct val="85000"/>
              </a:lnSpc>
              <a:spcBef>
                <a:spcPts val="1300"/>
              </a:spcBef>
            </a:pPr>
            <a:r>
              <a:rPr lang="en-US" sz="3000" dirty="0" smtClean="0">
                <a:solidFill>
                  <a:srgbClr val="262626"/>
                </a:solidFill>
                <a:ea typeface="Calibri"/>
                <a:cs typeface="Calibri"/>
                <a:sym typeface="Calibri"/>
                <a:hlinkClick r:id="rId5"/>
              </a:rPr>
              <a:t>http</a:t>
            </a:r>
            <a:r>
              <a:rPr lang="en-US" sz="3000" dirty="0">
                <a:solidFill>
                  <a:srgbClr val="262626"/>
                </a:solidFill>
                <a:ea typeface="Calibri"/>
                <a:cs typeface="Calibri"/>
                <a:sym typeface="Calibri"/>
                <a:hlinkClick r:id="rId5"/>
              </a:rPr>
              <a:t>://</a:t>
            </a:r>
            <a:r>
              <a:rPr lang="en-US" sz="3000" dirty="0" smtClean="0">
                <a:solidFill>
                  <a:srgbClr val="262626"/>
                </a:solidFill>
                <a:ea typeface="Calibri"/>
                <a:cs typeface="Calibri"/>
                <a:sym typeface="Calibri"/>
                <a:hlinkClick r:id="rId5"/>
              </a:rPr>
              <a:t>uploads.projectbismark.net</a:t>
            </a:r>
            <a:endParaRPr lang="en-US" sz="3000" dirty="0" smtClean="0">
              <a:solidFill>
                <a:srgbClr val="262626"/>
              </a:solidFill>
              <a:ea typeface="Calibri"/>
              <a:cs typeface="Calibri"/>
              <a:sym typeface="Calibri"/>
            </a:endParaRPr>
          </a:p>
          <a:p>
            <a:pPr lvl="1">
              <a:lnSpc>
                <a:spcPct val="85000"/>
              </a:lnSpc>
              <a:spcBef>
                <a:spcPts val="1300"/>
              </a:spcBef>
            </a:pPr>
            <a:r>
              <a:rPr lang="en-US" sz="3000" dirty="0" smtClean="0">
                <a:solidFill>
                  <a:srgbClr val="262626"/>
                </a:solidFill>
                <a:ea typeface="Calibri"/>
                <a:cs typeface="Calibri"/>
                <a:sym typeface="Calibri"/>
                <a:hlinkClick r:id="rId6"/>
              </a:rPr>
              <a:t>http</a:t>
            </a:r>
            <a:r>
              <a:rPr lang="en-US" sz="3000" dirty="0">
                <a:solidFill>
                  <a:srgbClr val="262626"/>
                </a:solidFill>
                <a:ea typeface="Calibri"/>
                <a:cs typeface="Calibri"/>
                <a:sym typeface="Calibri"/>
                <a:hlinkClick r:id="rId6"/>
              </a:rPr>
              <a:t>://data.gtnoise.net/bismark/imc2013/nat</a:t>
            </a:r>
            <a:endParaRPr lang="en-US" sz="3000" dirty="0"/>
          </a:p>
          <a:p>
            <a:r>
              <a:rPr lang="en-US" sz="3000" dirty="0" smtClean="0"/>
              <a:t>Get involved:</a:t>
            </a:r>
          </a:p>
          <a:p>
            <a:pPr lvl="1"/>
            <a:r>
              <a:rPr lang="en-US" sz="3000" dirty="0">
                <a:hlinkClick r:id="rId7"/>
              </a:rPr>
              <a:t>http://</a:t>
            </a:r>
            <a:r>
              <a:rPr lang="en-US" sz="3000" dirty="0" smtClean="0">
                <a:hlinkClick r:id="rId7"/>
              </a:rPr>
              <a:t>projectbismark.github.io/</a:t>
            </a:r>
            <a:endParaRPr lang="en-US" sz="3000" dirty="0" smtClean="0"/>
          </a:p>
          <a:p>
            <a:pPr lvl="1"/>
            <a:endParaRPr lang="en-US" sz="2600" dirty="0" smtClean="0"/>
          </a:p>
          <a:p>
            <a:pPr marL="201168" lvl="1" indent="0">
              <a:buNone/>
            </a:pPr>
            <a:endParaRPr lang="en-US" sz="2600" dirty="0"/>
          </a:p>
          <a:p>
            <a:pPr marL="201168" lvl="1" indent="0">
              <a:buNone/>
            </a:pPr>
            <a:r>
              <a:rPr lang="en-US" sz="2600" dirty="0" smtClean="0"/>
              <a:t>Contact:</a:t>
            </a:r>
          </a:p>
          <a:p>
            <a:pPr marL="201168" lvl="1" indent="0">
              <a:buNone/>
            </a:pPr>
            <a:r>
              <a:rPr lang="en-US" sz="2600" dirty="0" smtClean="0"/>
              <a:t>www.gtnoise.net/~sarthak</a:t>
            </a:r>
            <a:endParaRPr lang="en-US" sz="2600" dirty="0"/>
          </a:p>
          <a:p>
            <a:pPr marL="201168" lvl="1" indent="0">
              <a:buNone/>
            </a:pPr>
            <a:r>
              <a:rPr lang="en-US" sz="2600" dirty="0" smtClean="0"/>
              <a:t>sgrover@gatech.edu</a:t>
            </a:r>
          </a:p>
        </p:txBody>
      </p:sp>
      <p:sp>
        <p:nvSpPr>
          <p:cNvPr id="2" name="Title 1"/>
          <p:cNvSpPr>
            <a:spLocks noGrp="1"/>
          </p:cNvSpPr>
          <p:nvPr>
            <p:ph type="title"/>
          </p:nvPr>
        </p:nvSpPr>
        <p:spPr/>
        <p:txBody>
          <a:bodyPr>
            <a:normAutofit/>
          </a:bodyPr>
          <a:lstStyle/>
          <a:p>
            <a:r>
              <a:rPr lang="en-US" sz="5200" b="1" dirty="0" smtClean="0"/>
              <a:t>Thank you!</a:t>
            </a:r>
            <a:endParaRPr lang="en-US" sz="5200" b="1" dirty="0"/>
          </a:p>
        </p:txBody>
      </p:sp>
      <p:pic>
        <p:nvPicPr>
          <p:cNvPr id="7" name="Content Placeholder 6"/>
          <p:cNvPicPr>
            <a:picLocks noGrp="1" noChangeAspect="1"/>
          </p:cNvPicPr>
          <p:nvPr>
            <p:ph idx="1"/>
          </p:nvPr>
        </p:nvPicPr>
        <p:blipFill rotWithShape="1">
          <a:blip r:embed="rId8">
            <a:extLst>
              <a:ext uri="{28A0092B-C50C-407E-A947-70E740481C1C}">
                <a14:useLocalDpi xmlns:a14="http://schemas.microsoft.com/office/drawing/2010/main" val="0"/>
              </a:ext>
            </a:extLst>
          </a:blip>
          <a:stretch/>
        </p:blipFill>
        <p:spPr>
          <a:xfrm>
            <a:off x="8763926" y="1845733"/>
            <a:ext cx="2666849" cy="4172747"/>
          </a:xfrm>
        </p:spPr>
      </p:pic>
      <p:sp>
        <p:nvSpPr>
          <p:cNvPr id="4" name="Slide Number Placeholder 3"/>
          <p:cNvSpPr>
            <a:spLocks noGrp="1"/>
          </p:cNvSpPr>
          <p:nvPr>
            <p:ph type="sldNum" sz="quarter" idx="12"/>
          </p:nvPr>
        </p:nvSpPr>
        <p:spPr/>
        <p:txBody>
          <a:bodyPr/>
          <a:lstStyle/>
          <a:p>
            <a:fld id="{6113E31D-E2AB-40D1-8B51-AFA5AFEF393A}" type="slidenum">
              <a:rPr lang="en-US" smtClean="0"/>
              <a:t>22</a:t>
            </a:fld>
            <a:endParaRPr lang="en-US"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82400" y="6270131"/>
            <a:ext cx="609600" cy="609600"/>
          </a:xfrm>
          <a:prstGeom prst="rect">
            <a:avLst/>
          </a:prstGeom>
        </p:spPr>
      </p:pic>
    </p:spTree>
    <p:extLst>
      <p:ext uri="{BB962C8B-B14F-4D97-AF65-F5344CB8AC3E}">
        <p14:creationId xmlns:p14="http://schemas.microsoft.com/office/powerpoint/2010/main" val="105660213"/>
      </p:ext>
    </p:extLst>
  </p:cSld>
  <p:clrMapOvr>
    <a:masterClrMapping/>
  </p:clrMapOvr>
  <mc:AlternateContent xmlns:mc="http://schemas.openxmlformats.org/markup-compatibility/2006" xmlns:p14="http://schemas.microsoft.com/office/powerpoint/2010/main">
    <mc:Choice Requires="p14">
      <p:transition spd="slow" p14:dur="2000" advTm="18747"/>
    </mc:Choice>
    <mc:Fallback xmlns="">
      <p:transition spd="slow" advTm="187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40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p:ext uri="{E180D4A7-C9FB-4DFB-919C-405C955672EB}">
      <p14:showEvtLst xmlns:p14="http://schemas.microsoft.com/office/powerpoint/2010/main">
        <p14:playEvt time="0" objId="3"/>
        <p14:stopEvt time="14033" objId="3"/>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b="1" dirty="0" smtClean="0"/>
              <a:t>Questions</a:t>
            </a:r>
            <a:endParaRPr lang="en-US" sz="5200" b="1" dirty="0"/>
          </a:p>
        </p:txBody>
      </p:sp>
      <p:sp>
        <p:nvSpPr>
          <p:cNvPr id="3" name="Content Placeholder 2"/>
          <p:cNvSpPr>
            <a:spLocks noGrp="1"/>
          </p:cNvSpPr>
          <p:nvPr>
            <p:ph idx="1"/>
          </p:nvPr>
        </p:nvSpPr>
        <p:spPr>
          <a:xfrm>
            <a:off x="657223" y="1845733"/>
            <a:ext cx="7924917" cy="4202527"/>
          </a:xfrm>
        </p:spPr>
        <p:txBody>
          <a:bodyPr>
            <a:noAutofit/>
          </a:bodyPr>
          <a:lstStyle/>
          <a:p>
            <a:r>
              <a:rPr lang="en-US" sz="3000" dirty="0" smtClean="0"/>
              <a:t>Connectivity to Internet</a:t>
            </a:r>
          </a:p>
          <a:p>
            <a:pPr lvl="1"/>
            <a:r>
              <a:rPr lang="en-US" sz="2800" dirty="0" smtClean="0"/>
              <a:t>How frequently do home networks disconnect?</a:t>
            </a:r>
          </a:p>
          <a:p>
            <a:r>
              <a:rPr lang="en-US" sz="3000" dirty="0" smtClean="0"/>
              <a:t>Device connectivity inside the home</a:t>
            </a:r>
          </a:p>
          <a:p>
            <a:pPr lvl="1"/>
            <a:r>
              <a:rPr lang="en-US" sz="2800" dirty="0" smtClean="0"/>
              <a:t>Are there connectivity patterns?</a:t>
            </a:r>
          </a:p>
          <a:p>
            <a:pPr lvl="1"/>
            <a:r>
              <a:rPr lang="en-US" sz="2800" dirty="0" smtClean="0"/>
              <a:t>How </a:t>
            </a:r>
            <a:r>
              <a:rPr lang="en-US" sz="2800" dirty="0"/>
              <a:t>crowded is the Wi-Fi</a:t>
            </a:r>
            <a:r>
              <a:rPr lang="en-US" sz="2800" dirty="0" smtClean="0"/>
              <a:t>?</a:t>
            </a:r>
          </a:p>
          <a:p>
            <a:r>
              <a:rPr lang="en-US" sz="3000" dirty="0" smtClean="0"/>
              <a:t>Internet usage</a:t>
            </a:r>
          </a:p>
          <a:p>
            <a:pPr lvl="1"/>
            <a:r>
              <a:rPr lang="en-US" sz="2800" dirty="0" smtClean="0"/>
              <a:t>Do users saturate their links?</a:t>
            </a:r>
          </a:p>
          <a:p>
            <a:pPr lvl="1"/>
            <a:r>
              <a:rPr lang="en-US" sz="2800" dirty="0" smtClean="0"/>
              <a:t>Does usage differ across devices?</a:t>
            </a:r>
            <a:endParaRPr lang="en-US" sz="2800" dirty="0"/>
          </a:p>
        </p:txBody>
      </p:sp>
      <p:sp>
        <p:nvSpPr>
          <p:cNvPr id="4" name="Slide Number Placeholder 3"/>
          <p:cNvSpPr>
            <a:spLocks noGrp="1"/>
          </p:cNvSpPr>
          <p:nvPr>
            <p:ph type="sldNum" sz="quarter" idx="12"/>
          </p:nvPr>
        </p:nvSpPr>
        <p:spPr/>
        <p:txBody>
          <a:bodyPr/>
          <a:lstStyle/>
          <a:p>
            <a:fld id="{6113E31D-E2AB-40D1-8B51-AFA5AFEF393A}" type="slidenum">
              <a:rPr lang="en-US" smtClean="0"/>
              <a:t>3</a:t>
            </a:fld>
            <a:endParaRPr lang="en-US" dirty="0"/>
          </a:p>
        </p:txBody>
      </p:sp>
      <p:grpSp>
        <p:nvGrpSpPr>
          <p:cNvPr id="13" name="Group 12"/>
          <p:cNvGrpSpPr/>
          <p:nvPr/>
        </p:nvGrpSpPr>
        <p:grpSpPr>
          <a:xfrm>
            <a:off x="8680149" y="1883886"/>
            <a:ext cx="2135348" cy="793214"/>
            <a:chOff x="8283539" y="1762699"/>
            <a:chExt cx="2135348" cy="793214"/>
          </a:xfrm>
        </p:grpSpPr>
        <p:sp>
          <p:nvSpPr>
            <p:cNvPr id="5" name="Right Brace 4"/>
            <p:cNvSpPr/>
            <p:nvPr/>
          </p:nvSpPr>
          <p:spPr>
            <a:xfrm>
              <a:off x="8283539" y="1762699"/>
              <a:ext cx="407887" cy="793214"/>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8691426" y="1845734"/>
              <a:ext cx="1727461" cy="523220"/>
            </a:xfrm>
            <a:prstGeom prst="rect">
              <a:avLst/>
            </a:prstGeom>
            <a:noFill/>
          </p:spPr>
          <p:txBody>
            <a:bodyPr wrap="none" rtlCol="0">
              <a:spAutoFit/>
            </a:bodyPr>
            <a:lstStyle/>
            <a:p>
              <a:r>
                <a:rPr lang="en-US" sz="2800" b="1" dirty="0" smtClean="0">
                  <a:solidFill>
                    <a:schemeClr val="accent1"/>
                  </a:solidFill>
                </a:rPr>
                <a:t>Availability</a:t>
              </a:r>
              <a:endParaRPr lang="en-US" sz="2800" b="1" dirty="0">
                <a:solidFill>
                  <a:schemeClr val="accent1"/>
                </a:solidFill>
              </a:endParaRPr>
            </a:p>
          </p:txBody>
        </p:sp>
      </p:grpSp>
      <p:grpSp>
        <p:nvGrpSpPr>
          <p:cNvPr id="12" name="Group 11"/>
          <p:cNvGrpSpPr/>
          <p:nvPr/>
        </p:nvGrpSpPr>
        <p:grpSpPr>
          <a:xfrm>
            <a:off x="8680150" y="2944778"/>
            <a:ext cx="2573159" cy="1175532"/>
            <a:chOff x="8283540" y="2823591"/>
            <a:chExt cx="2573159" cy="1175532"/>
          </a:xfrm>
        </p:grpSpPr>
        <p:sp>
          <p:nvSpPr>
            <p:cNvPr id="7" name="Right Brace 6"/>
            <p:cNvSpPr/>
            <p:nvPr/>
          </p:nvSpPr>
          <p:spPr>
            <a:xfrm>
              <a:off x="8283540" y="2823591"/>
              <a:ext cx="407887" cy="1175532"/>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8691426" y="3126630"/>
              <a:ext cx="2165273" cy="523220"/>
            </a:xfrm>
            <a:prstGeom prst="rect">
              <a:avLst/>
            </a:prstGeom>
            <a:noFill/>
          </p:spPr>
          <p:txBody>
            <a:bodyPr wrap="none" rtlCol="0">
              <a:spAutoFit/>
            </a:bodyPr>
            <a:lstStyle/>
            <a:p>
              <a:r>
                <a:rPr lang="en-US" sz="2800" b="1" dirty="0" smtClean="0">
                  <a:solidFill>
                    <a:schemeClr val="accent1"/>
                  </a:solidFill>
                </a:rPr>
                <a:t>Infrastructure</a:t>
              </a:r>
              <a:endParaRPr lang="en-US" sz="2800" b="1" dirty="0">
                <a:solidFill>
                  <a:schemeClr val="accent1"/>
                </a:solidFill>
              </a:endParaRPr>
            </a:p>
          </p:txBody>
        </p:sp>
      </p:grpSp>
      <p:grpSp>
        <p:nvGrpSpPr>
          <p:cNvPr id="9" name="Group 8"/>
          <p:cNvGrpSpPr/>
          <p:nvPr/>
        </p:nvGrpSpPr>
        <p:grpSpPr>
          <a:xfrm>
            <a:off x="8680149" y="4387988"/>
            <a:ext cx="2658892" cy="1054346"/>
            <a:chOff x="8283539" y="4266801"/>
            <a:chExt cx="2658892" cy="1054346"/>
          </a:xfrm>
        </p:grpSpPr>
        <p:sp>
          <p:nvSpPr>
            <p:cNvPr id="8" name="Right Brace 7"/>
            <p:cNvSpPr/>
            <p:nvPr/>
          </p:nvSpPr>
          <p:spPr>
            <a:xfrm>
              <a:off x="8283539" y="4266801"/>
              <a:ext cx="407887" cy="1054346"/>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p:cNvSpPr txBox="1"/>
            <p:nvPr/>
          </p:nvSpPr>
          <p:spPr>
            <a:xfrm>
              <a:off x="8690340" y="4279745"/>
              <a:ext cx="2252091" cy="954107"/>
            </a:xfrm>
            <a:prstGeom prst="rect">
              <a:avLst/>
            </a:prstGeom>
            <a:noFill/>
          </p:spPr>
          <p:txBody>
            <a:bodyPr wrap="none" rtlCol="0">
              <a:spAutoFit/>
            </a:bodyPr>
            <a:lstStyle/>
            <a:p>
              <a:pPr algn="ctr"/>
              <a:r>
                <a:rPr lang="en-US" sz="2800" b="1" dirty="0" smtClean="0">
                  <a:solidFill>
                    <a:schemeClr val="accent1"/>
                  </a:solidFill>
                </a:rPr>
                <a:t>Usage</a:t>
              </a:r>
            </a:p>
            <a:p>
              <a:pPr algn="ctr"/>
              <a:r>
                <a:rPr lang="en-US" sz="2800" b="1" dirty="0" smtClean="0">
                  <a:solidFill>
                    <a:schemeClr val="accent1"/>
                  </a:solidFill>
                </a:rPr>
                <a:t>Characteristics</a:t>
              </a:r>
              <a:endParaRPr lang="en-US" sz="2800" b="1" dirty="0">
                <a:solidFill>
                  <a:schemeClr val="accent1"/>
                </a:solidFill>
              </a:endParaRPr>
            </a:p>
          </p:txBody>
        </p:sp>
      </p:grpSp>
      <p:pic>
        <p:nvPicPr>
          <p:cNvPr id="1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66992" y="6248400"/>
            <a:ext cx="609600" cy="609600"/>
          </a:xfrm>
          <a:prstGeom prst="rect">
            <a:avLst/>
          </a:prstGeom>
        </p:spPr>
      </p:pic>
    </p:spTree>
    <p:custDataLst>
      <p:tags r:id="rId1"/>
    </p:custDataLst>
    <p:extLst>
      <p:ext uri="{BB962C8B-B14F-4D97-AF65-F5344CB8AC3E}">
        <p14:creationId xmlns:p14="http://schemas.microsoft.com/office/powerpoint/2010/main" val="842971709"/>
      </p:ext>
    </p:extLst>
  </p:cSld>
  <p:clrMapOvr>
    <a:masterClrMapping/>
  </p:clrMapOvr>
  <mc:AlternateContent xmlns:mc="http://schemas.openxmlformats.org/markup-compatibility/2006" xmlns:p14="http://schemas.microsoft.com/office/powerpoint/2010/main">
    <mc:Choice Requires="p14">
      <p:transition spd="slow" p14:dur="56000" advTm="56593"/>
    </mc:Choice>
    <mc:Fallback xmlns="">
      <p:transition spd="slow" advTm="56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5542"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5" fill="hold" display="0">
                  <p:stCondLst>
                    <p:cond delay="indefinite"/>
                  </p:stCondLst>
                  <p:endCondLst>
                    <p:cond evt="onStopAudio" delay="0">
                      <p:tgtEl>
                        <p:sldTgt/>
                      </p:tgtEl>
                    </p:cond>
                  </p:endCondLst>
                </p:cTn>
                <p:tgtEl>
                  <p:spTgt spid="15"/>
                </p:tgtEl>
              </p:cMediaNode>
            </p:audio>
          </p:childTnLst>
        </p:cTn>
      </p:par>
    </p:tnLst>
    <p:bldLst>
      <p:bldP spid="3" grpId="0" uiExpand="1" build="p"/>
    </p:bldLst>
  </p:timing>
  <p:extLst mod="1">
    <p:ext uri="{E180D4A7-C9FB-4DFB-919C-405C955672EB}">
      <p14:showEvtLst xmlns:p14="http://schemas.microsoft.com/office/powerpoint/2010/main">
        <p14:playEvt time="0" objId="15"/>
        <p14:stopEvt time="55550" objId="15"/>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p:cNvGrpSpPr/>
          <p:nvPr/>
        </p:nvGrpSpPr>
        <p:grpSpPr>
          <a:xfrm>
            <a:off x="7978139" y="3424005"/>
            <a:ext cx="3451860" cy="3054926"/>
            <a:chOff x="8337464" y="2631432"/>
            <a:chExt cx="3451860" cy="3054926"/>
          </a:xfrm>
        </p:grpSpPr>
        <p:sp>
          <p:nvSpPr>
            <p:cNvPr id="25" name="Shape 211"/>
            <p:cNvSpPr/>
            <p:nvPr/>
          </p:nvSpPr>
          <p:spPr>
            <a:xfrm>
              <a:off x="8337464" y="2631432"/>
              <a:ext cx="3054926" cy="3054926"/>
            </a:xfrm>
            <a:prstGeom prst="rect">
              <a:avLst/>
            </a:prstGeom>
            <a:blipFill>
              <a:blip r:embed="rId6"/>
              <a:stretch>
                <a:fillRect/>
              </a:stretch>
            </a:blipFill>
          </p:spPr>
        </p:sp>
        <p:sp>
          <p:nvSpPr>
            <p:cNvPr id="26" name="Shape 212"/>
            <p:cNvSpPr/>
            <p:nvPr/>
          </p:nvSpPr>
          <p:spPr>
            <a:xfrm>
              <a:off x="10504158" y="3065707"/>
              <a:ext cx="1219200" cy="1333500"/>
            </a:xfrm>
            <a:prstGeom prst="rect">
              <a:avLst/>
            </a:prstGeom>
            <a:blipFill>
              <a:blip r:embed="rId7"/>
              <a:stretch>
                <a:fillRect/>
              </a:stretch>
            </a:blipFill>
          </p:spPr>
        </p:sp>
        <p:sp>
          <p:nvSpPr>
            <p:cNvPr id="27" name="Rectangle 26"/>
            <p:cNvSpPr/>
            <p:nvPr/>
          </p:nvSpPr>
          <p:spPr>
            <a:xfrm>
              <a:off x="10556470" y="4360937"/>
              <a:ext cx="1232854" cy="369332"/>
            </a:xfrm>
            <a:prstGeom prst="rect">
              <a:avLst/>
            </a:prstGeom>
          </p:spPr>
          <p:txBody>
            <a:bodyPr wrap="square">
              <a:spAutoFit/>
            </a:bodyPr>
            <a:lstStyle/>
            <a:p>
              <a:pPr fontAlgn="ctr"/>
              <a:r>
                <a:rPr lang="en-US" sz="1800" b="1" dirty="0" err="1" smtClean="0">
                  <a:solidFill>
                    <a:srgbClr val="0091C9"/>
                  </a:solidFill>
                  <a:latin typeface="arial" panose="020B0604020202020204" pitchFamily="34" charset="0"/>
                </a:rPr>
                <a:t>BISmark</a:t>
              </a:r>
              <a:endParaRPr lang="en-US" sz="1800" b="1" dirty="0">
                <a:solidFill>
                  <a:srgbClr val="0091C9"/>
                </a:solidFill>
                <a:latin typeface="arial" panose="020B0604020202020204" pitchFamily="34" charset="0"/>
              </a:endParaRPr>
            </a:p>
          </p:txBody>
        </p:sp>
      </p:grpSp>
      <p:cxnSp>
        <p:nvCxnSpPr>
          <p:cNvPr id="10" name="Curved Connector 9"/>
          <p:cNvCxnSpPr>
            <a:stCxn id="12" idx="3"/>
            <a:endCxn id="11" idx="1"/>
          </p:cNvCxnSpPr>
          <p:nvPr/>
        </p:nvCxnSpPr>
        <p:spPr>
          <a:xfrm flipV="1">
            <a:off x="2729635" y="4431406"/>
            <a:ext cx="3311049" cy="604105"/>
          </a:xfrm>
          <a:prstGeom prst="curvedConnector3">
            <a:avLst>
              <a:gd name="adj1" fmla="val 50000"/>
            </a:avLst>
          </a:prstGeom>
          <a:ln w="76200" cap="flat" cmpd="sng" algn="ctr">
            <a:solidFill>
              <a:srgbClr val="0D0D0D"/>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normAutofit/>
          </a:bodyPr>
          <a:lstStyle/>
          <a:p>
            <a:r>
              <a:rPr lang="en-US" sz="5200" b="1" dirty="0" smtClean="0"/>
              <a:t>Project </a:t>
            </a:r>
            <a:r>
              <a:rPr lang="en-US" sz="5200" b="1" dirty="0" err="1" smtClean="0"/>
              <a:t>BISmark</a:t>
            </a:r>
            <a:r>
              <a:rPr lang="en-US" sz="5200" b="1" dirty="0" smtClean="0"/>
              <a:t>: Peeking </a:t>
            </a:r>
            <a:r>
              <a:rPr lang="en-US" sz="5200" b="1" dirty="0"/>
              <a:t>B</a:t>
            </a:r>
            <a:r>
              <a:rPr lang="en-US" sz="5200" b="1" dirty="0" smtClean="0"/>
              <a:t>ehind the NAT</a:t>
            </a:r>
            <a:endParaRPr lang="en-US" sz="5200" b="1" dirty="0"/>
          </a:p>
        </p:txBody>
      </p:sp>
      <p:sp>
        <p:nvSpPr>
          <p:cNvPr id="3" name="Content Placeholder 2"/>
          <p:cNvSpPr>
            <a:spLocks noGrp="1"/>
          </p:cNvSpPr>
          <p:nvPr>
            <p:ph idx="1"/>
          </p:nvPr>
        </p:nvSpPr>
        <p:spPr>
          <a:xfrm>
            <a:off x="657225" y="1845734"/>
            <a:ext cx="8106702" cy="1578271"/>
          </a:xfrm>
        </p:spPr>
        <p:txBody>
          <a:bodyPr>
            <a:normAutofit/>
          </a:bodyPr>
          <a:lstStyle/>
          <a:p>
            <a:r>
              <a:rPr lang="en-US" sz="3200" dirty="0" smtClean="0"/>
              <a:t>We require a device </a:t>
            </a:r>
            <a:r>
              <a:rPr lang="en-US" sz="3200" b="1" dirty="0" smtClean="0"/>
              <a:t>inside</a:t>
            </a:r>
            <a:r>
              <a:rPr lang="en-US" sz="3200" dirty="0" smtClean="0"/>
              <a:t> the home network</a:t>
            </a:r>
          </a:p>
          <a:p>
            <a:pPr lvl="1"/>
            <a:r>
              <a:rPr lang="en-US" sz="3000" dirty="0"/>
              <a:t>See </a:t>
            </a:r>
            <a:r>
              <a:rPr lang="en-US" sz="3000" b="1" dirty="0" smtClean="0"/>
              <a:t>all</a:t>
            </a:r>
            <a:r>
              <a:rPr lang="en-US" sz="3000" dirty="0" smtClean="0"/>
              <a:t> devices</a:t>
            </a:r>
          </a:p>
          <a:p>
            <a:pPr lvl="1"/>
            <a:r>
              <a:rPr lang="en-US" sz="3000" dirty="0" smtClean="0"/>
              <a:t>Performs </a:t>
            </a:r>
            <a:r>
              <a:rPr lang="en-US" sz="3000" b="1" dirty="0" smtClean="0"/>
              <a:t>continuous</a:t>
            </a:r>
            <a:r>
              <a:rPr lang="en-US" sz="3000" dirty="0" smtClean="0"/>
              <a:t> measurements</a:t>
            </a:r>
          </a:p>
        </p:txBody>
      </p:sp>
      <p:sp>
        <p:nvSpPr>
          <p:cNvPr id="4" name="Slide Number Placeholder 3"/>
          <p:cNvSpPr>
            <a:spLocks noGrp="1"/>
          </p:cNvSpPr>
          <p:nvPr>
            <p:ph type="sldNum" sz="quarter" idx="12"/>
          </p:nvPr>
        </p:nvSpPr>
        <p:spPr/>
        <p:txBody>
          <a:bodyPr/>
          <a:lstStyle/>
          <a:p>
            <a:fld id="{6113E31D-E2AB-40D1-8B51-AFA5AFEF393A}" type="slidenum">
              <a:rPr lang="en-US" smtClean="0"/>
              <a:t>4</a:t>
            </a:fld>
            <a:endParaRPr lang="en-US" dirty="0"/>
          </a:p>
        </p:txBody>
      </p:sp>
      <p:grpSp>
        <p:nvGrpSpPr>
          <p:cNvPr id="21" name="Group 20"/>
          <p:cNvGrpSpPr/>
          <p:nvPr/>
        </p:nvGrpSpPr>
        <p:grpSpPr>
          <a:xfrm>
            <a:off x="936835" y="4261021"/>
            <a:ext cx="1792800" cy="1548979"/>
            <a:chOff x="1636453" y="3866041"/>
            <a:chExt cx="1792800" cy="1548979"/>
          </a:xfrm>
        </p:grpSpPr>
        <p:pic>
          <p:nvPicPr>
            <p:cNvPr id="12" name="Picture 11"/>
            <p:cNvPicPr>
              <a:picLocks noChangeAspect="1"/>
            </p:cNvPicPr>
            <p:nvPr/>
          </p:nvPicPr>
          <p:blipFill>
            <a:blip r:embed="rId8"/>
            <a:stretch>
              <a:fillRect/>
            </a:stretch>
          </p:blipFill>
          <p:spPr>
            <a:xfrm>
              <a:off x="1636453" y="3866041"/>
              <a:ext cx="1792800" cy="1548979"/>
            </a:xfrm>
            <a:prstGeom prst="rect">
              <a:avLst/>
            </a:prstGeom>
          </p:spPr>
        </p:pic>
        <p:sp>
          <p:nvSpPr>
            <p:cNvPr id="16" name="TextBox 12"/>
            <p:cNvSpPr txBox="1"/>
            <p:nvPr/>
          </p:nvSpPr>
          <p:spPr>
            <a:xfrm>
              <a:off x="1962106" y="4214892"/>
              <a:ext cx="1135200" cy="64633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b="1" dirty="0" smtClean="0"/>
                <a:t>Home</a:t>
              </a:r>
            </a:p>
            <a:p>
              <a:pPr algn="ctr"/>
              <a:r>
                <a:rPr lang="en-US" b="1" dirty="0" smtClean="0"/>
                <a:t>Network</a:t>
              </a:r>
              <a:endParaRPr lang="en-US" b="1" dirty="0"/>
            </a:p>
          </p:txBody>
        </p:sp>
      </p:grpSp>
      <p:grpSp>
        <p:nvGrpSpPr>
          <p:cNvPr id="19" name="Group 18"/>
          <p:cNvGrpSpPr/>
          <p:nvPr/>
        </p:nvGrpSpPr>
        <p:grpSpPr>
          <a:xfrm>
            <a:off x="6040684" y="3606609"/>
            <a:ext cx="1999150" cy="1649594"/>
            <a:chOff x="5353746" y="3521032"/>
            <a:chExt cx="1999150" cy="1649594"/>
          </a:xfrm>
        </p:grpSpPr>
        <p:pic>
          <p:nvPicPr>
            <p:cNvPr id="11" name="Picture 10"/>
            <p:cNvPicPr>
              <a:picLocks noChangeAspect="1"/>
            </p:cNvPicPr>
            <p:nvPr/>
          </p:nvPicPr>
          <p:blipFill>
            <a:blip r:embed="rId8"/>
            <a:stretch>
              <a:fillRect/>
            </a:stretch>
          </p:blipFill>
          <p:spPr>
            <a:xfrm>
              <a:off x="5353746" y="3521032"/>
              <a:ext cx="1999150" cy="1649594"/>
            </a:xfrm>
            <a:prstGeom prst="rect">
              <a:avLst/>
            </a:prstGeom>
          </p:spPr>
        </p:pic>
        <p:sp>
          <p:nvSpPr>
            <p:cNvPr id="17" name="TextBox 15"/>
            <p:cNvSpPr txBox="1"/>
            <p:nvPr/>
          </p:nvSpPr>
          <p:spPr>
            <a:xfrm>
              <a:off x="5895995" y="4161163"/>
              <a:ext cx="1249163" cy="36933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b="1" dirty="0" smtClean="0"/>
                <a:t>Internet</a:t>
              </a:r>
              <a:endParaRPr lang="en-US" b="1" dirty="0"/>
            </a:p>
          </p:txBody>
        </p:sp>
      </p:grpSp>
      <p:pic>
        <p:nvPicPr>
          <p:cNvPr id="18" name="Picture 17"/>
          <p:cNvPicPr>
            <a:picLocks noChangeAspect="1"/>
          </p:cNvPicPr>
          <p:nvPr/>
        </p:nvPicPr>
        <p:blipFill>
          <a:blip r:embed="rId9">
            <a:duotone>
              <a:schemeClr val="accent1">
                <a:shade val="45000"/>
                <a:satMod val="135000"/>
              </a:schemeClr>
              <a:prstClr val="white"/>
            </a:duotone>
          </a:blip>
          <a:stretch>
            <a:fillRect/>
          </a:stretch>
        </p:blipFill>
        <p:spPr>
          <a:xfrm>
            <a:off x="2016520" y="4083224"/>
            <a:ext cx="1304585" cy="1304585"/>
          </a:xfrm>
          <a:prstGeom prst="rect">
            <a:avLst/>
          </a:prstGeom>
        </p:spPr>
      </p:pic>
      <p:sp>
        <p:nvSpPr>
          <p:cNvPr id="8" name="TextBox 7"/>
          <p:cNvSpPr txBox="1"/>
          <p:nvPr/>
        </p:nvSpPr>
        <p:spPr>
          <a:xfrm>
            <a:off x="6863421" y="2255154"/>
            <a:ext cx="3477683" cy="1015663"/>
          </a:xfrm>
          <a:prstGeom prst="rect">
            <a:avLst/>
          </a:prstGeom>
          <a:noFill/>
        </p:spPr>
        <p:txBody>
          <a:bodyPr wrap="none" rtlCol="0">
            <a:spAutoFit/>
          </a:bodyPr>
          <a:lstStyle/>
          <a:p>
            <a:r>
              <a:rPr lang="en-US" sz="3000" dirty="0"/>
              <a:t>- </a:t>
            </a:r>
            <a:r>
              <a:rPr lang="en-US" sz="3000" dirty="0" smtClean="0"/>
              <a:t>Gateway to Internet</a:t>
            </a:r>
            <a:endParaRPr lang="en-US" sz="3000" dirty="0"/>
          </a:p>
          <a:p>
            <a:r>
              <a:rPr lang="en-US" sz="3000" dirty="0" smtClean="0"/>
              <a:t>- Programmable</a:t>
            </a:r>
            <a:endParaRPr lang="en-US" sz="3000" dirty="0"/>
          </a:p>
        </p:txBody>
      </p:sp>
      <p:pic>
        <p:nvPicPr>
          <p:cNvPr id="24"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582400" y="6248400"/>
            <a:ext cx="609600" cy="609600"/>
          </a:xfrm>
          <a:prstGeom prst="rect">
            <a:avLst/>
          </a:prstGeom>
        </p:spPr>
      </p:pic>
    </p:spTree>
    <p:custDataLst>
      <p:tags r:id="rId1"/>
    </p:custDataLst>
    <p:extLst>
      <p:ext uri="{BB962C8B-B14F-4D97-AF65-F5344CB8AC3E}">
        <p14:creationId xmlns:p14="http://schemas.microsoft.com/office/powerpoint/2010/main" val="2134066430"/>
      </p:ext>
    </p:extLst>
  </p:cSld>
  <p:clrMapOvr>
    <a:masterClrMapping/>
  </p:clrMapOvr>
  <mc:AlternateContent xmlns:mc="http://schemas.openxmlformats.org/markup-compatibility/2006" xmlns:p14="http://schemas.microsoft.com/office/powerpoint/2010/main">
    <mc:Choice Requires="p14">
      <p:transition spd="slow" p14:dur="45000" advTm="44680"/>
    </mc:Choice>
    <mc:Fallback xmlns="">
      <p:transition spd="slow" advTm="44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4535" fill="hold"/>
                                        <p:tgtEl>
                                          <p:spTgt spid="2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24"/>
                </p:tgtEl>
              </p:cMediaNode>
            </p:audio>
          </p:childTnLst>
        </p:cTn>
      </p:par>
    </p:tnLst>
    <p:bldLst>
      <p:bldP spid="8" grpId="0"/>
    </p:bldLst>
  </p:timing>
  <p:extLst>
    <p:ext uri="{E180D4A7-C9FB-4DFB-919C-405C955672EB}">
      <p14:showEvtLst xmlns:p14="http://schemas.microsoft.com/office/powerpoint/2010/main">
        <p14:playEvt time="0" objId="24"/>
        <p14:stopEvt time="44553" objId="24"/>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b="1" dirty="0" smtClean="0"/>
              <a:t>Limitations of Previous </a:t>
            </a:r>
            <a:r>
              <a:rPr lang="en-US" sz="5200" b="1" dirty="0"/>
              <a:t>S</a:t>
            </a:r>
            <a:r>
              <a:rPr lang="en-US" sz="5200" b="1" dirty="0" smtClean="0"/>
              <a:t>tudies</a:t>
            </a:r>
            <a:endParaRPr lang="en-US" sz="5200" b="1" dirty="0"/>
          </a:p>
        </p:txBody>
      </p:sp>
      <p:sp>
        <p:nvSpPr>
          <p:cNvPr id="3" name="Content Placeholder 2"/>
          <p:cNvSpPr>
            <a:spLocks noGrp="1"/>
          </p:cNvSpPr>
          <p:nvPr>
            <p:ph idx="1"/>
          </p:nvPr>
        </p:nvSpPr>
        <p:spPr>
          <a:xfrm>
            <a:off x="657224" y="1845734"/>
            <a:ext cx="10498456" cy="3199991"/>
          </a:xfrm>
        </p:spPr>
        <p:txBody>
          <a:bodyPr>
            <a:normAutofit/>
          </a:bodyPr>
          <a:lstStyle/>
          <a:p>
            <a:r>
              <a:rPr lang="en-US" sz="3000" dirty="0" smtClean="0"/>
              <a:t>Home </a:t>
            </a:r>
            <a:r>
              <a:rPr lang="en-US" sz="3000" dirty="0" smtClean="0"/>
              <a:t>network performance has been measured from server or </a:t>
            </a:r>
            <a:r>
              <a:rPr lang="en-US" sz="3000" dirty="0" smtClean="0"/>
              <a:t>end-host</a:t>
            </a:r>
          </a:p>
          <a:p>
            <a:pPr lvl="1"/>
            <a:r>
              <a:rPr lang="en-US" sz="2800" dirty="0"/>
              <a:t>Not </a:t>
            </a:r>
            <a:r>
              <a:rPr lang="en-US" sz="2800" dirty="0" smtClean="0"/>
              <a:t>longitudinal</a:t>
            </a:r>
          </a:p>
          <a:p>
            <a:pPr lvl="1"/>
            <a:r>
              <a:rPr lang="en-US" sz="2800" dirty="0" smtClean="0"/>
              <a:t>Lacks view of NAT</a:t>
            </a:r>
            <a:endParaRPr lang="en-US" sz="3000" dirty="0" smtClean="0"/>
          </a:p>
          <a:p>
            <a:r>
              <a:rPr lang="en-US" sz="3000" dirty="0" smtClean="0"/>
              <a:t>Design </a:t>
            </a:r>
            <a:r>
              <a:rPr lang="en-US" sz="3000" dirty="0" smtClean="0"/>
              <a:t>studies for home networks rely exclusively on human subject </a:t>
            </a:r>
            <a:r>
              <a:rPr lang="en-US" sz="3000" dirty="0" smtClean="0"/>
              <a:t>interviews</a:t>
            </a:r>
          </a:p>
          <a:p>
            <a:pPr lvl="1"/>
            <a:r>
              <a:rPr lang="en-US" sz="2800" dirty="0" smtClean="0"/>
              <a:t>Not quantitative</a:t>
            </a:r>
          </a:p>
          <a:p>
            <a:endParaRPr lang="en-US" sz="3000" dirty="0" smtClean="0"/>
          </a:p>
        </p:txBody>
      </p:sp>
      <p:sp>
        <p:nvSpPr>
          <p:cNvPr id="4" name="Slide Number Placeholder 3"/>
          <p:cNvSpPr>
            <a:spLocks noGrp="1"/>
          </p:cNvSpPr>
          <p:nvPr>
            <p:ph type="sldNum" sz="quarter" idx="12"/>
          </p:nvPr>
        </p:nvSpPr>
        <p:spPr/>
        <p:txBody>
          <a:bodyPr/>
          <a:lstStyle/>
          <a:p>
            <a:fld id="{6113E31D-E2AB-40D1-8B51-AFA5AFEF393A}" type="slidenum">
              <a:rPr lang="en-US" smtClean="0"/>
              <a:t>5</a:t>
            </a:fld>
            <a:endParaRPr lang="en-US" dirty="0"/>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82400" y="6248400"/>
            <a:ext cx="609600" cy="609600"/>
          </a:xfrm>
          <a:prstGeom prst="rect">
            <a:avLst/>
          </a:prstGeom>
        </p:spPr>
      </p:pic>
    </p:spTree>
    <p:extLst>
      <p:ext uri="{BB962C8B-B14F-4D97-AF65-F5344CB8AC3E}">
        <p14:creationId xmlns:p14="http://schemas.microsoft.com/office/powerpoint/2010/main" val="108229876"/>
      </p:ext>
    </p:extLst>
  </p:cSld>
  <p:clrMapOvr>
    <a:masterClrMapping/>
  </p:clrMapOvr>
  <mc:AlternateContent xmlns:mc="http://schemas.openxmlformats.org/markup-compatibility/2006" xmlns:p14="http://schemas.microsoft.com/office/powerpoint/2010/main">
    <mc:Choice Requires="p14">
      <p:transition spd="slow" p14:dur="2000" advTm="44536"/>
    </mc:Choice>
    <mc:Fallback xmlns="">
      <p:transition spd="slow" advTm="44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351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extLst mod="1">
    <p:ext uri="{E180D4A7-C9FB-4DFB-919C-405C955672EB}">
      <p14:showEvtLst xmlns:p14="http://schemas.microsoft.com/office/powerpoint/2010/main">
        <p14:playEvt time="0" objId="7"/>
        <p14:stopEvt time="43514" objId="7"/>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b="1" dirty="0" smtClean="0"/>
              <a:t>Our Contributions</a:t>
            </a:r>
            <a:endParaRPr lang="en-US" sz="5200" b="1" dirty="0"/>
          </a:p>
        </p:txBody>
      </p:sp>
      <p:sp>
        <p:nvSpPr>
          <p:cNvPr id="3" name="Content Placeholder 2"/>
          <p:cNvSpPr>
            <a:spLocks noGrp="1"/>
          </p:cNvSpPr>
          <p:nvPr>
            <p:ph idx="1"/>
          </p:nvPr>
        </p:nvSpPr>
        <p:spPr>
          <a:xfrm>
            <a:off x="657224" y="1845733"/>
            <a:ext cx="10498456" cy="4614052"/>
          </a:xfrm>
        </p:spPr>
        <p:txBody>
          <a:bodyPr>
            <a:normAutofit/>
          </a:bodyPr>
          <a:lstStyle/>
          <a:p>
            <a:r>
              <a:rPr lang="en-US" sz="3200" dirty="0" smtClean="0"/>
              <a:t>Availability</a:t>
            </a:r>
          </a:p>
          <a:p>
            <a:pPr lvl="1"/>
            <a:r>
              <a:rPr lang="en-US" sz="3000" dirty="0" smtClean="0"/>
              <a:t>Analyze Internet </a:t>
            </a:r>
            <a:r>
              <a:rPr lang="en-US" sz="3000" b="1" dirty="0" smtClean="0"/>
              <a:t>connectivity</a:t>
            </a:r>
            <a:r>
              <a:rPr lang="en-US" sz="3000" dirty="0" smtClean="0"/>
              <a:t> to home networks</a:t>
            </a:r>
          </a:p>
          <a:p>
            <a:pPr lvl="1"/>
            <a:r>
              <a:rPr lang="en-US" sz="3000" i="1" dirty="0" smtClean="0"/>
              <a:t>User behavior </a:t>
            </a:r>
            <a:r>
              <a:rPr lang="en-US" sz="3000" dirty="0" smtClean="0"/>
              <a:t>affects access link connectivity</a:t>
            </a:r>
          </a:p>
          <a:p>
            <a:r>
              <a:rPr lang="en-US" sz="3200" dirty="0" smtClean="0"/>
              <a:t>Infrastructure</a:t>
            </a:r>
          </a:p>
          <a:p>
            <a:pPr lvl="1"/>
            <a:r>
              <a:rPr lang="en-US" sz="3000" dirty="0" smtClean="0"/>
              <a:t>Study the </a:t>
            </a:r>
            <a:r>
              <a:rPr lang="en-US" sz="3000" b="1" dirty="0" smtClean="0"/>
              <a:t>wireless spectrum </a:t>
            </a:r>
            <a:r>
              <a:rPr lang="en-US" sz="3000" dirty="0" smtClean="0"/>
              <a:t>usage in homes</a:t>
            </a:r>
          </a:p>
          <a:p>
            <a:pPr lvl="1"/>
            <a:r>
              <a:rPr lang="en-US" sz="3000" dirty="0" smtClean="0"/>
              <a:t>Wireless device connectivity has a </a:t>
            </a:r>
            <a:r>
              <a:rPr lang="en-US" sz="3000" i="1" dirty="0" smtClean="0"/>
              <a:t>diurnal pattern</a:t>
            </a:r>
          </a:p>
          <a:p>
            <a:r>
              <a:rPr lang="en-US" sz="3200" dirty="0" smtClean="0"/>
              <a:t>Usage characteristics</a:t>
            </a:r>
          </a:p>
          <a:p>
            <a:pPr lvl="1"/>
            <a:r>
              <a:rPr lang="en-US" sz="3000" dirty="0" smtClean="0"/>
              <a:t>Analyze </a:t>
            </a:r>
            <a:r>
              <a:rPr lang="en-US" sz="3000" b="1" dirty="0" smtClean="0"/>
              <a:t>traffic patterns </a:t>
            </a:r>
            <a:r>
              <a:rPr lang="en-US" sz="3000" dirty="0" smtClean="0"/>
              <a:t>by device and domains</a:t>
            </a:r>
          </a:p>
          <a:p>
            <a:pPr lvl="1"/>
            <a:r>
              <a:rPr lang="en-US" sz="3000" dirty="0" smtClean="0"/>
              <a:t>Users </a:t>
            </a:r>
            <a:r>
              <a:rPr lang="en-US" sz="3000" i="1" dirty="0" smtClean="0"/>
              <a:t>don’t saturate </a:t>
            </a:r>
            <a:r>
              <a:rPr lang="en-US" sz="3000" dirty="0" smtClean="0"/>
              <a:t>their links</a:t>
            </a:r>
          </a:p>
          <a:p>
            <a:endParaRPr lang="en-US" sz="3200" dirty="0" smtClean="0"/>
          </a:p>
          <a:p>
            <a:pPr lvl="1"/>
            <a:endParaRPr lang="en-US" sz="3000" dirty="0"/>
          </a:p>
        </p:txBody>
      </p:sp>
      <p:sp>
        <p:nvSpPr>
          <p:cNvPr id="4" name="Slide Number Placeholder 3"/>
          <p:cNvSpPr>
            <a:spLocks noGrp="1"/>
          </p:cNvSpPr>
          <p:nvPr>
            <p:ph type="sldNum" sz="quarter" idx="12"/>
          </p:nvPr>
        </p:nvSpPr>
        <p:spPr/>
        <p:txBody>
          <a:bodyPr/>
          <a:lstStyle/>
          <a:p>
            <a:fld id="{6113E31D-E2AB-40D1-8B51-AFA5AFEF393A}" type="slidenum">
              <a:rPr lang="en-US" smtClean="0"/>
              <a:t>6</a:t>
            </a:fld>
            <a:endParaRPr lang="en-US" dirty="0"/>
          </a:p>
        </p:txBody>
      </p: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82400" y="6270131"/>
            <a:ext cx="609600" cy="609600"/>
          </a:xfrm>
          <a:prstGeom prst="rect">
            <a:avLst/>
          </a:prstGeom>
        </p:spPr>
      </p:pic>
    </p:spTree>
    <p:custDataLst>
      <p:tags r:id="rId1"/>
    </p:custDataLst>
    <p:extLst>
      <p:ext uri="{BB962C8B-B14F-4D97-AF65-F5344CB8AC3E}">
        <p14:creationId xmlns:p14="http://schemas.microsoft.com/office/powerpoint/2010/main" val="257883496"/>
      </p:ext>
    </p:extLst>
  </p:cSld>
  <p:clrMapOvr>
    <a:masterClrMapping/>
  </p:clrMapOvr>
  <mc:AlternateContent xmlns:mc="http://schemas.openxmlformats.org/markup-compatibility/2006" xmlns:p14="http://schemas.microsoft.com/office/powerpoint/2010/main">
    <mc:Choice Requires="p14">
      <p:transition spd="slow" p14:dur="2000" advTm="31228"/>
    </mc:Choice>
    <mc:Fallback xmlns="">
      <p:transition spd="slow" advTm="312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014"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000" fill="hold"/>
                                        <p:tgtEl>
                                          <p:spTgt spid="3">
                                            <p:txEl>
                                              <p:pRg st="3" end="3"/>
                                            </p:txEl>
                                          </p:spTgt>
                                        </p:tgtEl>
                                        <p:attrNameLst>
                                          <p:attrName>style.color</p:attrName>
                                        </p:attrNameLst>
                                      </p:cBhvr>
                                      <p:to>
                                        <a:srgbClr val="D8D8D8"/>
                                      </p:to>
                                    </p:animClr>
                                  </p:childTnLst>
                                </p:cTn>
                              </p:par>
                              <p:par>
                                <p:cTn id="11" presetID="3" presetClass="emph" presetSubtype="2" fill="hold" nodeType="withEffect">
                                  <p:stCondLst>
                                    <p:cond delay="0"/>
                                  </p:stCondLst>
                                  <p:childTnLst>
                                    <p:animClr clrSpc="rgb" dir="cw">
                                      <p:cBhvr override="childStyle">
                                        <p:cTn id="12" dur="2000" fill="hold"/>
                                        <p:tgtEl>
                                          <p:spTgt spid="3">
                                            <p:txEl>
                                              <p:pRg st="4" end="4"/>
                                            </p:txEl>
                                          </p:spTgt>
                                        </p:tgtEl>
                                        <p:attrNameLst>
                                          <p:attrName>style.color</p:attrName>
                                        </p:attrNameLst>
                                      </p:cBhvr>
                                      <p:to>
                                        <a:srgbClr val="D8D8D8"/>
                                      </p:to>
                                    </p:animClr>
                                  </p:childTnLst>
                                </p:cTn>
                              </p:par>
                              <p:par>
                                <p:cTn id="13" presetID="3" presetClass="emph" presetSubtype="2" fill="hold" nodeType="withEffect">
                                  <p:stCondLst>
                                    <p:cond delay="0"/>
                                  </p:stCondLst>
                                  <p:childTnLst>
                                    <p:animClr clrSpc="rgb" dir="cw">
                                      <p:cBhvr override="childStyle">
                                        <p:cTn id="14" dur="2000" fill="hold"/>
                                        <p:tgtEl>
                                          <p:spTgt spid="3">
                                            <p:txEl>
                                              <p:pRg st="5" end="5"/>
                                            </p:txEl>
                                          </p:spTgt>
                                        </p:tgtEl>
                                        <p:attrNameLst>
                                          <p:attrName>style.color</p:attrName>
                                        </p:attrNameLst>
                                      </p:cBhvr>
                                      <p:to>
                                        <a:srgbClr val="D8D8D8"/>
                                      </p:to>
                                    </p:animClr>
                                  </p:childTnLst>
                                </p:cTn>
                              </p:par>
                              <p:par>
                                <p:cTn id="15" presetID="3" presetClass="emph" presetSubtype="2" fill="hold" nodeType="withEffect">
                                  <p:stCondLst>
                                    <p:cond delay="0"/>
                                  </p:stCondLst>
                                  <p:childTnLst>
                                    <p:animClr clrSpc="rgb" dir="cw">
                                      <p:cBhvr override="childStyle">
                                        <p:cTn id="16" dur="2000" fill="hold"/>
                                        <p:tgtEl>
                                          <p:spTgt spid="3">
                                            <p:txEl>
                                              <p:pRg st="6" end="6"/>
                                            </p:txEl>
                                          </p:spTgt>
                                        </p:tgtEl>
                                        <p:attrNameLst>
                                          <p:attrName>style.color</p:attrName>
                                        </p:attrNameLst>
                                      </p:cBhvr>
                                      <p:to>
                                        <a:srgbClr val="D8D8D8"/>
                                      </p:to>
                                    </p:animClr>
                                  </p:childTnLst>
                                </p:cTn>
                              </p:par>
                              <p:par>
                                <p:cTn id="17" presetID="3" presetClass="emph" presetSubtype="2" fill="hold" nodeType="withEffect">
                                  <p:stCondLst>
                                    <p:cond delay="0"/>
                                  </p:stCondLst>
                                  <p:childTnLst>
                                    <p:animClr clrSpc="rgb" dir="cw">
                                      <p:cBhvr override="childStyle">
                                        <p:cTn id="18" dur="2000" fill="hold"/>
                                        <p:tgtEl>
                                          <p:spTgt spid="3">
                                            <p:txEl>
                                              <p:pRg st="7" end="7"/>
                                            </p:txEl>
                                          </p:spTgt>
                                        </p:tgtEl>
                                        <p:attrNameLst>
                                          <p:attrName>style.color</p:attrName>
                                        </p:attrNameLst>
                                      </p:cBhvr>
                                      <p:to>
                                        <a:srgbClr val="D8D8D8"/>
                                      </p:to>
                                    </p:animClr>
                                  </p:childTnLst>
                                </p:cTn>
                              </p:par>
                              <p:par>
                                <p:cTn id="19" presetID="3" presetClass="emph" presetSubtype="2" fill="hold" nodeType="withEffect">
                                  <p:stCondLst>
                                    <p:cond delay="0"/>
                                  </p:stCondLst>
                                  <p:childTnLst>
                                    <p:animClr clrSpc="rgb" dir="cw">
                                      <p:cBhvr override="childStyle">
                                        <p:cTn id="20" dur="2000" fill="hold"/>
                                        <p:tgtEl>
                                          <p:spTgt spid="3">
                                            <p:txEl>
                                              <p:pRg st="8" end="8"/>
                                            </p:txEl>
                                          </p:spTgt>
                                        </p:tgtEl>
                                        <p:attrNameLst>
                                          <p:attrName>style.color</p:attrName>
                                        </p:attrNameLst>
                                      </p:cBhvr>
                                      <p:to>
                                        <a:srgbClr val="D8D8D8"/>
                                      </p:to>
                                    </p:animClr>
                                  </p:childTnLst>
                                </p:cTn>
                              </p:par>
                            </p:childTnLst>
                          </p:cTn>
                        </p:par>
                      </p:childTnLst>
                    </p:cTn>
                  </p:par>
                </p:childTnLst>
              </p:cTn>
              <p:prevCondLst>
                <p:cond evt="onPrev" delay="0">
                  <p:tgtEl>
                    <p:sldTgt/>
                  </p:tgtEl>
                </p:cond>
              </p:prevCondLst>
              <p:nextCondLst>
                <p:cond evt="onNext" delay="0">
                  <p:tgtEl>
                    <p:sldTgt/>
                  </p:tgtEl>
                </p:cond>
              </p:nextCondLst>
            </p:seq>
            <p:audio>
              <p:cMediaNode vol="80000">
                <p:cTn id="21" fill="hold" display="0">
                  <p:stCondLst>
                    <p:cond delay="indefinite"/>
                  </p:stCondLst>
                  <p:endCondLst>
                    <p:cond evt="onStopAudio" delay="0">
                      <p:tgtEl>
                        <p:sldTgt/>
                      </p:tgtEl>
                    </p:cond>
                  </p:endCondLst>
                </p:cTn>
                <p:tgtEl>
                  <p:spTgt spid="5"/>
                </p:tgtEl>
              </p:cMediaNode>
            </p:audio>
          </p:childTnLst>
        </p:cTn>
      </p:par>
    </p:tnLst>
  </p:timing>
  <p:extLst mod="1">
    <p:ext uri="{E180D4A7-C9FB-4DFB-919C-405C955672EB}">
      <p14:showEvtLst xmlns:p14="http://schemas.microsoft.com/office/powerpoint/2010/main">
        <p14:playEvt time="0" objId="5"/>
        <p14:stopEvt time="28027" objId="5"/>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00" b="1" dirty="0" smtClean="0"/>
              <a:t>Availability of Home </a:t>
            </a:r>
            <a:r>
              <a:rPr lang="en-US" sz="5200" b="1" dirty="0"/>
              <a:t>G</a:t>
            </a:r>
            <a:r>
              <a:rPr lang="en-US" sz="5200" b="1" dirty="0" smtClean="0"/>
              <a:t>ateways</a:t>
            </a:r>
            <a:endParaRPr lang="en-US" sz="5200" b="1" dirty="0"/>
          </a:p>
        </p:txBody>
      </p:sp>
      <p:sp>
        <p:nvSpPr>
          <p:cNvPr id="3" name="Content Placeholder 2"/>
          <p:cNvSpPr>
            <a:spLocks noGrp="1"/>
          </p:cNvSpPr>
          <p:nvPr>
            <p:ph idx="1"/>
          </p:nvPr>
        </p:nvSpPr>
        <p:spPr>
          <a:xfrm>
            <a:off x="657224" y="2011680"/>
            <a:ext cx="10773157" cy="3766185"/>
          </a:xfrm>
        </p:spPr>
        <p:txBody>
          <a:bodyPr>
            <a:normAutofit fontScale="92500" lnSpcReduction="10000"/>
          </a:bodyPr>
          <a:lstStyle/>
          <a:p>
            <a:r>
              <a:rPr lang="en-US" sz="3200" dirty="0" smtClean="0"/>
              <a:t>Why measure home network connectivity?</a:t>
            </a:r>
          </a:p>
          <a:p>
            <a:pPr lvl="1"/>
            <a:r>
              <a:rPr lang="en-US" sz="3000" dirty="0" smtClean="0"/>
              <a:t>To monitor ISP performance</a:t>
            </a:r>
          </a:p>
          <a:p>
            <a:pPr lvl="1"/>
            <a:r>
              <a:rPr lang="en-US" sz="3000" dirty="0" smtClean="0"/>
              <a:t>To develop </a:t>
            </a:r>
            <a:r>
              <a:rPr lang="en-US" sz="3000" dirty="0"/>
              <a:t>pervasive </a:t>
            </a:r>
            <a:r>
              <a:rPr lang="en-US" sz="3000" dirty="0" smtClean="0"/>
              <a:t>applications</a:t>
            </a:r>
          </a:p>
          <a:p>
            <a:pPr lvl="1"/>
            <a:endParaRPr lang="en-US" sz="3000" dirty="0"/>
          </a:p>
          <a:p>
            <a:r>
              <a:rPr lang="en-US" sz="3200" dirty="0" smtClean="0"/>
              <a:t>Connectivity can be measured using periodic </a:t>
            </a:r>
            <a:r>
              <a:rPr lang="en-US" sz="3200" b="1" dirty="0" smtClean="0"/>
              <a:t>heartbeat</a:t>
            </a:r>
            <a:r>
              <a:rPr lang="en-US" sz="3200" dirty="0" smtClean="0"/>
              <a:t> probes</a:t>
            </a:r>
            <a:endParaRPr lang="en-US" sz="3200" dirty="0"/>
          </a:p>
          <a:p>
            <a:r>
              <a:rPr lang="en-US" sz="3200" dirty="0" smtClean="0"/>
              <a:t>Missing heartbeats indicates a downtime</a:t>
            </a:r>
          </a:p>
          <a:p>
            <a:pPr lvl="1"/>
            <a:r>
              <a:rPr lang="en-US" sz="3000" dirty="0" smtClean="0"/>
              <a:t>Access network </a:t>
            </a:r>
            <a:r>
              <a:rPr lang="en-US" sz="3000" dirty="0" smtClean="0"/>
              <a:t>is offline</a:t>
            </a:r>
          </a:p>
          <a:p>
            <a:pPr lvl="1"/>
            <a:r>
              <a:rPr lang="en-US" sz="3000" dirty="0" smtClean="0"/>
              <a:t>Router </a:t>
            </a:r>
            <a:r>
              <a:rPr lang="en-US" sz="3000" dirty="0"/>
              <a:t>is </a:t>
            </a:r>
            <a:r>
              <a:rPr lang="en-US" sz="3000" dirty="0" smtClean="0"/>
              <a:t>offline</a:t>
            </a:r>
            <a:endParaRPr lang="en-US" sz="3000" dirty="0"/>
          </a:p>
        </p:txBody>
      </p:sp>
      <p:sp>
        <p:nvSpPr>
          <p:cNvPr id="4" name="Slide Number Placeholder 3"/>
          <p:cNvSpPr>
            <a:spLocks noGrp="1"/>
          </p:cNvSpPr>
          <p:nvPr>
            <p:ph type="sldNum" sz="quarter" idx="12"/>
          </p:nvPr>
        </p:nvSpPr>
        <p:spPr/>
        <p:txBody>
          <a:bodyPr/>
          <a:lstStyle/>
          <a:p>
            <a:fld id="{6113E31D-E2AB-40D1-8B51-AFA5AFEF393A}" type="slidenum">
              <a:rPr lang="en-US" smtClean="0"/>
              <a:t>7</a:t>
            </a:fld>
            <a:endParaRPr lang="en-US" dirty="0"/>
          </a:p>
        </p:txBody>
      </p: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82400" y="6248400"/>
            <a:ext cx="609600" cy="609600"/>
          </a:xfrm>
          <a:prstGeom prst="rect">
            <a:avLst/>
          </a:prstGeom>
        </p:spPr>
      </p:pic>
    </p:spTree>
    <p:custDataLst>
      <p:tags r:id="rId1"/>
    </p:custDataLst>
    <p:extLst>
      <p:ext uri="{BB962C8B-B14F-4D97-AF65-F5344CB8AC3E}">
        <p14:creationId xmlns:p14="http://schemas.microsoft.com/office/powerpoint/2010/main" val="1126142345"/>
      </p:ext>
    </p:extLst>
  </p:cSld>
  <p:clrMapOvr>
    <a:masterClrMapping/>
  </p:clrMapOvr>
  <mc:AlternateContent xmlns:mc="http://schemas.openxmlformats.org/markup-compatibility/2006" xmlns:p14="http://schemas.microsoft.com/office/powerpoint/2010/main">
    <mc:Choice Requires="p14">
      <p:transition spd="slow" p14:dur="2000" advTm="72165"/>
    </mc:Choice>
    <mc:Fallback xmlns="">
      <p:transition spd="slow" advTm="721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2028"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5"/>
                </p:tgtEl>
              </p:cMediaNode>
            </p:audio>
          </p:childTnLst>
        </p:cTn>
      </p:par>
    </p:tnLst>
  </p:timing>
  <p:extLst mod="1">
    <p:ext uri="{E180D4A7-C9FB-4DFB-919C-405C955672EB}">
      <p14:showEvtLst xmlns:p14="http://schemas.microsoft.com/office/powerpoint/2010/main">
        <p14:playEvt time="0" objId="5"/>
        <p14:stopEvt time="72038" objId="5"/>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3030164" y="2604382"/>
            <a:ext cx="5575807" cy="537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30</a:t>
            </a:r>
            <a:endParaRPr lang="en-US" sz="3200" dirty="0"/>
          </a:p>
        </p:txBody>
      </p:sp>
      <p:sp>
        <p:nvSpPr>
          <p:cNvPr id="16" name="Rectangle 15"/>
          <p:cNvSpPr/>
          <p:nvPr/>
        </p:nvSpPr>
        <p:spPr>
          <a:xfrm>
            <a:off x="3030164" y="3836917"/>
            <a:ext cx="453264" cy="537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1</a:t>
            </a:r>
            <a:endParaRPr lang="en-US" sz="3200" dirty="0"/>
          </a:p>
        </p:txBody>
      </p:sp>
      <p:sp>
        <p:nvSpPr>
          <p:cNvPr id="2" name="Title 1"/>
          <p:cNvSpPr>
            <a:spLocks noGrp="1"/>
          </p:cNvSpPr>
          <p:nvPr>
            <p:ph type="title"/>
          </p:nvPr>
        </p:nvSpPr>
        <p:spPr/>
        <p:txBody>
          <a:bodyPr>
            <a:normAutofit/>
          </a:bodyPr>
          <a:lstStyle/>
          <a:p>
            <a:r>
              <a:rPr lang="en-US" sz="5200" b="1" dirty="0" smtClean="0"/>
              <a:t>Developing Nations </a:t>
            </a:r>
            <a:r>
              <a:rPr lang="en-US" sz="5200" b="1" dirty="0"/>
              <a:t>S</a:t>
            </a:r>
            <a:r>
              <a:rPr lang="en-US" sz="5200" b="1" dirty="0" smtClean="0"/>
              <a:t>ee </a:t>
            </a:r>
            <a:r>
              <a:rPr lang="en-US" sz="5200" b="1" dirty="0"/>
              <a:t>M</a:t>
            </a:r>
            <a:r>
              <a:rPr lang="en-US" sz="5200" b="1" dirty="0" smtClean="0"/>
              <a:t>ore Downtime</a:t>
            </a:r>
            <a:endParaRPr lang="en-US" sz="5200" b="1" dirty="0"/>
          </a:p>
        </p:txBody>
      </p:sp>
      <p:sp>
        <p:nvSpPr>
          <p:cNvPr id="4" name="Slide Number Placeholder 3"/>
          <p:cNvSpPr>
            <a:spLocks noGrp="1"/>
          </p:cNvSpPr>
          <p:nvPr>
            <p:ph type="sldNum" sz="quarter" idx="12"/>
          </p:nvPr>
        </p:nvSpPr>
        <p:spPr/>
        <p:txBody>
          <a:bodyPr/>
          <a:lstStyle/>
          <a:p>
            <a:fld id="{6113E31D-E2AB-40D1-8B51-AFA5AFEF393A}" type="slidenum">
              <a:rPr lang="en-US" smtClean="0"/>
              <a:t>8</a:t>
            </a:fld>
            <a:endParaRPr lang="en-US" dirty="0"/>
          </a:p>
        </p:txBody>
      </p:sp>
      <p:grpSp>
        <p:nvGrpSpPr>
          <p:cNvPr id="13" name="Group 12"/>
          <p:cNvGrpSpPr/>
          <p:nvPr/>
        </p:nvGrpSpPr>
        <p:grpSpPr>
          <a:xfrm>
            <a:off x="3031098" y="2285998"/>
            <a:ext cx="6341702" cy="2474657"/>
            <a:chOff x="2295512" y="3250895"/>
            <a:chExt cx="5391937" cy="2090447"/>
          </a:xfrm>
        </p:grpSpPr>
        <p:cxnSp>
          <p:nvCxnSpPr>
            <p:cNvPr id="9" name="Straight Arrow Connector 8"/>
            <p:cNvCxnSpPr/>
            <p:nvPr/>
          </p:nvCxnSpPr>
          <p:spPr>
            <a:xfrm>
              <a:off x="2296306" y="5327832"/>
              <a:ext cx="5391143" cy="13510"/>
            </a:xfrm>
            <a:prstGeom prst="straightConnector1">
              <a:avLst/>
            </a:prstGeom>
            <a:ln w="41275">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V="1">
              <a:off x="2295512" y="3250895"/>
              <a:ext cx="0" cy="2077732"/>
            </a:xfrm>
            <a:prstGeom prst="straightConnector1">
              <a:avLst/>
            </a:prstGeom>
            <a:ln w="41275">
              <a:solidFill>
                <a:schemeClr val="tx1"/>
              </a:solidFill>
              <a:headEnd type="none"/>
              <a:tailEnd type="none"/>
            </a:ln>
          </p:spPr>
          <p:style>
            <a:lnRef idx="2">
              <a:schemeClr val="accent1"/>
            </a:lnRef>
            <a:fillRef idx="0">
              <a:schemeClr val="accent1"/>
            </a:fillRef>
            <a:effectRef idx="1">
              <a:schemeClr val="accent1"/>
            </a:effectRef>
            <a:fontRef idx="minor">
              <a:schemeClr val="tx1"/>
            </a:fontRef>
          </p:style>
        </p:cxnSp>
      </p:grpSp>
      <p:sp>
        <p:nvSpPr>
          <p:cNvPr id="15" name="TextBox 14"/>
          <p:cNvSpPr txBox="1"/>
          <p:nvPr/>
        </p:nvSpPr>
        <p:spPr>
          <a:xfrm>
            <a:off x="4412651" y="4842022"/>
            <a:ext cx="3458915" cy="830997"/>
          </a:xfrm>
          <a:prstGeom prst="rect">
            <a:avLst/>
          </a:prstGeom>
          <a:noFill/>
        </p:spPr>
        <p:txBody>
          <a:bodyPr wrap="square" rtlCol="0">
            <a:spAutoFit/>
          </a:bodyPr>
          <a:lstStyle/>
          <a:p>
            <a:pPr algn="ctr"/>
            <a:r>
              <a:rPr lang="en-US" sz="2400" b="1" dirty="0" smtClean="0"/>
              <a:t>Average number of days </a:t>
            </a:r>
            <a:r>
              <a:rPr lang="en-US" sz="2400" b="1" dirty="0"/>
              <a:t>between </a:t>
            </a:r>
            <a:r>
              <a:rPr lang="en-US" sz="2400" b="1" dirty="0" smtClean="0"/>
              <a:t>downtimes</a:t>
            </a:r>
            <a:endParaRPr lang="en-US" sz="2400" b="1" dirty="0"/>
          </a:p>
        </p:txBody>
      </p:sp>
      <p:sp>
        <p:nvSpPr>
          <p:cNvPr id="50" name="TextBox 49"/>
          <p:cNvSpPr txBox="1"/>
          <p:nvPr/>
        </p:nvSpPr>
        <p:spPr>
          <a:xfrm>
            <a:off x="1059275" y="2495306"/>
            <a:ext cx="1970889" cy="830997"/>
          </a:xfrm>
          <a:prstGeom prst="rect">
            <a:avLst/>
          </a:prstGeom>
          <a:noFill/>
        </p:spPr>
        <p:txBody>
          <a:bodyPr wrap="square" rtlCol="0">
            <a:spAutoFit/>
          </a:bodyPr>
          <a:lstStyle/>
          <a:p>
            <a:pPr algn="ctr"/>
            <a:r>
              <a:rPr lang="en-US" sz="2400" b="1" dirty="0" smtClean="0"/>
              <a:t>Developed nations</a:t>
            </a:r>
            <a:endParaRPr lang="en-US" sz="2400" b="1" dirty="0"/>
          </a:p>
        </p:txBody>
      </p:sp>
      <p:sp>
        <p:nvSpPr>
          <p:cNvPr id="51" name="TextBox 50"/>
          <p:cNvSpPr txBox="1"/>
          <p:nvPr/>
        </p:nvSpPr>
        <p:spPr>
          <a:xfrm>
            <a:off x="1059275" y="3731876"/>
            <a:ext cx="1970889" cy="830997"/>
          </a:xfrm>
          <a:prstGeom prst="rect">
            <a:avLst/>
          </a:prstGeom>
          <a:noFill/>
        </p:spPr>
        <p:txBody>
          <a:bodyPr wrap="square" rtlCol="0">
            <a:spAutoFit/>
          </a:bodyPr>
          <a:lstStyle/>
          <a:p>
            <a:pPr algn="ctr"/>
            <a:r>
              <a:rPr lang="en-US" sz="2400" b="1" dirty="0" smtClean="0"/>
              <a:t>Developing nations</a:t>
            </a:r>
            <a:endParaRPr lang="en-US" sz="2400" b="1" dirty="0"/>
          </a:p>
        </p:txBody>
      </p:sp>
      <p:sp>
        <p:nvSpPr>
          <p:cNvPr id="53" name="Left-Right Arrow 52"/>
          <p:cNvSpPr/>
          <p:nvPr/>
        </p:nvSpPr>
        <p:spPr>
          <a:xfrm>
            <a:off x="3483428" y="3342186"/>
            <a:ext cx="5122543" cy="324816"/>
          </a:xfrm>
          <a:prstGeom prst="lef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p:cNvSpPr txBox="1"/>
          <p:nvPr/>
        </p:nvSpPr>
        <p:spPr>
          <a:xfrm>
            <a:off x="3624549" y="3813029"/>
            <a:ext cx="4937354" cy="584775"/>
          </a:xfrm>
          <a:prstGeom prst="rect">
            <a:avLst/>
          </a:prstGeom>
          <a:solidFill>
            <a:schemeClr val="bg1">
              <a:lumMod val="85000"/>
            </a:schemeClr>
          </a:solidFill>
        </p:spPr>
        <p:txBody>
          <a:bodyPr wrap="square" rtlCol="0">
            <a:spAutoFit/>
          </a:bodyPr>
          <a:lstStyle/>
          <a:p>
            <a:r>
              <a:rPr lang="en-US" sz="3200" dirty="0" smtClean="0">
                <a:solidFill>
                  <a:srgbClr val="C00000"/>
                </a:solidFill>
              </a:rPr>
              <a:t>Why such a </a:t>
            </a:r>
            <a:r>
              <a:rPr lang="en-US" sz="3200" b="1" dirty="0" smtClean="0">
                <a:solidFill>
                  <a:srgbClr val="C00000"/>
                </a:solidFill>
              </a:rPr>
              <a:t>large difference</a:t>
            </a:r>
            <a:r>
              <a:rPr lang="en-US" sz="3200" dirty="0" smtClean="0">
                <a:solidFill>
                  <a:srgbClr val="C00000"/>
                </a:solidFill>
              </a:rPr>
              <a:t>?</a:t>
            </a:r>
            <a:endParaRPr lang="en-US" sz="3200" dirty="0">
              <a:solidFill>
                <a:srgbClr val="C00000"/>
              </a:solidFill>
            </a:endParaRPr>
          </a:p>
        </p:txBody>
      </p: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82400" y="6229865"/>
            <a:ext cx="609600" cy="609600"/>
          </a:xfrm>
          <a:prstGeom prst="rect">
            <a:avLst/>
          </a:prstGeom>
        </p:spPr>
      </p:pic>
    </p:spTree>
    <p:custDataLst>
      <p:tags r:id="rId1"/>
    </p:custDataLst>
    <p:extLst>
      <p:ext uri="{BB962C8B-B14F-4D97-AF65-F5344CB8AC3E}">
        <p14:creationId xmlns:p14="http://schemas.microsoft.com/office/powerpoint/2010/main" val="1953931601"/>
      </p:ext>
    </p:extLst>
  </p:cSld>
  <p:clrMapOvr>
    <a:masterClrMapping/>
  </p:clrMapOvr>
  <mc:AlternateContent xmlns:mc="http://schemas.openxmlformats.org/markup-compatibility/2006" xmlns:p14="http://schemas.microsoft.com/office/powerpoint/2010/main">
    <mc:Choice Requires="p14">
      <p:transition spd="slow" p14:dur="2000" advTm="32217"/>
    </mc:Choice>
    <mc:Fallback xmlns="">
      <p:transition spd="slow" advTm="322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2043"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5"/>
                </p:tgtEl>
              </p:cMediaNode>
            </p:audio>
          </p:childTnLst>
        </p:cTn>
      </p:par>
    </p:tnLst>
    <p:bldLst>
      <p:bldP spid="17" grpId="0" animBg="1"/>
      <p:bldP spid="16" grpId="0" animBg="1"/>
      <p:bldP spid="2" grpId="0"/>
      <p:bldP spid="50" grpId="0"/>
      <p:bldP spid="51" grpId="0"/>
      <p:bldP spid="53" grpId="0" animBg="1"/>
      <p:bldP spid="55" grpId="0" animBg="1"/>
    </p:bldLst>
  </p:timing>
  <p:extLst mod="1">
    <p:ext uri="{E180D4A7-C9FB-4DFB-919C-405C955672EB}">
      <p14:showEvtLst xmlns:p14="http://schemas.microsoft.com/office/powerpoint/2010/main">
        <p14:playEvt time="0" objId="5"/>
        <p14:stopEvt time="32061" objId="5"/>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p:cNvGrpSpPr/>
          <p:nvPr/>
        </p:nvGrpSpPr>
        <p:grpSpPr>
          <a:xfrm>
            <a:off x="4389938" y="1935985"/>
            <a:ext cx="4918807" cy="3726427"/>
            <a:chOff x="5620024" y="1870522"/>
            <a:chExt cx="4918807" cy="3726427"/>
          </a:xfrm>
        </p:grpSpPr>
        <p:sp>
          <p:nvSpPr>
            <p:cNvPr id="16" name="Rectangle 15"/>
            <p:cNvSpPr/>
            <p:nvPr/>
          </p:nvSpPr>
          <p:spPr>
            <a:xfrm>
              <a:off x="10097088" y="1882474"/>
              <a:ext cx="441743" cy="371447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5620024" y="1870522"/>
              <a:ext cx="415844" cy="371447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6292351" y="1877694"/>
              <a:ext cx="443614" cy="371447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9548324" y="1882474"/>
              <a:ext cx="443614" cy="3714475"/>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Group 75"/>
          <p:cNvGrpSpPr/>
          <p:nvPr/>
        </p:nvGrpSpPr>
        <p:grpSpPr>
          <a:xfrm>
            <a:off x="3737470" y="1929336"/>
            <a:ext cx="6123974" cy="3731337"/>
            <a:chOff x="4967556" y="1875303"/>
            <a:chExt cx="6123974" cy="3731337"/>
          </a:xfrm>
        </p:grpSpPr>
        <p:sp>
          <p:nvSpPr>
            <p:cNvPr id="75" name="Rectangle 74"/>
            <p:cNvSpPr/>
            <p:nvPr/>
          </p:nvSpPr>
          <p:spPr>
            <a:xfrm>
              <a:off x="11037234" y="1886126"/>
              <a:ext cx="54296"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p:cNvGrpSpPr/>
            <p:nvPr/>
          </p:nvGrpSpPr>
          <p:grpSpPr>
            <a:xfrm>
              <a:off x="4967556" y="1875303"/>
              <a:ext cx="5773275" cy="3731337"/>
              <a:chOff x="4967556" y="1875303"/>
              <a:chExt cx="5773275" cy="3731337"/>
            </a:xfrm>
          </p:grpSpPr>
          <p:sp>
            <p:nvSpPr>
              <p:cNvPr id="26" name="Rectangle 25"/>
              <p:cNvSpPr/>
              <p:nvPr/>
            </p:nvSpPr>
            <p:spPr>
              <a:xfrm>
                <a:off x="10481156" y="1886126"/>
                <a:ext cx="259675"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4967556" y="1892165"/>
                <a:ext cx="259675"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470973" y="1875303"/>
                <a:ext cx="259675"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031612" y="1892164"/>
                <a:ext cx="259675"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6596856" y="1892163"/>
                <a:ext cx="259675"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153192" y="1877694"/>
                <a:ext cx="259675"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7709032" y="1875304"/>
                <a:ext cx="259675"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8264872" y="1875304"/>
                <a:ext cx="259675"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8820712" y="1875304"/>
                <a:ext cx="259675"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9923398" y="1892163"/>
                <a:ext cx="259675"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9369476" y="1887318"/>
                <a:ext cx="259675" cy="371447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title"/>
          </p:nvPr>
        </p:nvSpPr>
        <p:spPr/>
        <p:txBody>
          <a:bodyPr>
            <a:normAutofit/>
          </a:bodyPr>
          <a:lstStyle/>
          <a:p>
            <a:r>
              <a:rPr lang="en-US" sz="5200" b="1" dirty="0" smtClean="0"/>
              <a:t>User Behavior </a:t>
            </a:r>
            <a:r>
              <a:rPr lang="en-US" sz="5200" b="1" dirty="0"/>
              <a:t>C</a:t>
            </a:r>
            <a:r>
              <a:rPr lang="en-US" sz="5200" b="1" dirty="0" smtClean="0"/>
              <a:t>an Cause Downtime</a:t>
            </a:r>
            <a:endParaRPr lang="en-US" sz="5200" b="1" dirty="0"/>
          </a:p>
        </p:txBody>
      </p:sp>
      <p:sp>
        <p:nvSpPr>
          <p:cNvPr id="4" name="Slide Number Placeholder 3"/>
          <p:cNvSpPr>
            <a:spLocks noGrp="1"/>
          </p:cNvSpPr>
          <p:nvPr>
            <p:ph type="sldNum" sz="quarter" idx="12"/>
          </p:nvPr>
        </p:nvSpPr>
        <p:spPr/>
        <p:txBody>
          <a:bodyPr/>
          <a:lstStyle/>
          <a:p>
            <a:fld id="{6113E31D-E2AB-40D1-8B51-AFA5AFEF393A}" type="slidenum">
              <a:rPr lang="en-US" smtClean="0"/>
              <a:t>9</a:t>
            </a:fld>
            <a:endParaRPr lang="en-US" dirty="0"/>
          </a:p>
        </p:txBody>
      </p:sp>
      <p:sp>
        <p:nvSpPr>
          <p:cNvPr id="30" name="TextBox 29"/>
          <p:cNvSpPr txBox="1"/>
          <p:nvPr/>
        </p:nvSpPr>
        <p:spPr>
          <a:xfrm>
            <a:off x="8220895" y="5741528"/>
            <a:ext cx="1292213" cy="400110"/>
          </a:xfrm>
          <a:prstGeom prst="rect">
            <a:avLst/>
          </a:prstGeom>
          <a:noFill/>
        </p:spPr>
        <p:txBody>
          <a:bodyPr wrap="none" rtlCol="0">
            <a:spAutoFit/>
          </a:bodyPr>
          <a:lstStyle/>
          <a:p>
            <a:r>
              <a:rPr lang="en-US" sz="2000" b="1" dirty="0" smtClean="0"/>
              <a:t>Weekends</a:t>
            </a:r>
            <a:endParaRPr lang="en-US" sz="2000" b="1" dirty="0"/>
          </a:p>
        </p:txBody>
      </p:sp>
      <p:sp>
        <p:nvSpPr>
          <p:cNvPr id="31" name="TextBox 30"/>
          <p:cNvSpPr txBox="1"/>
          <p:nvPr/>
        </p:nvSpPr>
        <p:spPr>
          <a:xfrm>
            <a:off x="6388679" y="5729397"/>
            <a:ext cx="1267976" cy="400110"/>
          </a:xfrm>
          <a:prstGeom prst="rect">
            <a:avLst/>
          </a:prstGeom>
          <a:noFill/>
        </p:spPr>
        <p:txBody>
          <a:bodyPr wrap="none" rtlCol="0">
            <a:spAutoFit/>
          </a:bodyPr>
          <a:lstStyle/>
          <a:p>
            <a:r>
              <a:rPr lang="en-US" sz="2000" b="1" dirty="0" smtClean="0"/>
              <a:t>Weekdays</a:t>
            </a:r>
            <a:endParaRPr lang="en-US" sz="2000" b="1" dirty="0"/>
          </a:p>
        </p:txBody>
      </p:sp>
      <p:sp>
        <p:nvSpPr>
          <p:cNvPr id="32" name="TextBox 31"/>
          <p:cNvSpPr txBox="1"/>
          <p:nvPr/>
        </p:nvSpPr>
        <p:spPr>
          <a:xfrm>
            <a:off x="4285256" y="5729397"/>
            <a:ext cx="1292213" cy="400110"/>
          </a:xfrm>
          <a:prstGeom prst="rect">
            <a:avLst/>
          </a:prstGeom>
          <a:noFill/>
        </p:spPr>
        <p:txBody>
          <a:bodyPr wrap="none" rtlCol="0">
            <a:spAutoFit/>
          </a:bodyPr>
          <a:lstStyle/>
          <a:p>
            <a:r>
              <a:rPr lang="en-US" sz="2000" b="1" dirty="0" smtClean="0"/>
              <a:t>Weekends</a:t>
            </a:r>
            <a:endParaRPr lang="en-US" sz="2000" b="1" dirty="0"/>
          </a:p>
        </p:txBody>
      </p:sp>
      <p:grpSp>
        <p:nvGrpSpPr>
          <p:cNvPr id="49" name="Group 48"/>
          <p:cNvGrpSpPr/>
          <p:nvPr/>
        </p:nvGrpSpPr>
        <p:grpSpPr>
          <a:xfrm>
            <a:off x="2413295" y="2372278"/>
            <a:ext cx="1977212" cy="762412"/>
            <a:chOff x="3643381" y="2318245"/>
            <a:chExt cx="1977212" cy="762412"/>
          </a:xfrm>
        </p:grpSpPr>
        <p:cxnSp>
          <p:nvCxnSpPr>
            <p:cNvPr id="36" name="Straight Arrow Connector 35"/>
            <p:cNvCxnSpPr/>
            <p:nvPr/>
          </p:nvCxnSpPr>
          <p:spPr>
            <a:xfrm>
              <a:off x="4267200" y="2677886"/>
              <a:ext cx="830193" cy="4027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p:cNvCxnSpPr/>
            <p:nvPr/>
          </p:nvCxnSpPr>
          <p:spPr>
            <a:xfrm>
              <a:off x="4285600" y="2673105"/>
              <a:ext cx="1334993" cy="31806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9" name="TextBox 38"/>
            <p:cNvSpPr txBox="1"/>
            <p:nvPr/>
          </p:nvSpPr>
          <p:spPr>
            <a:xfrm>
              <a:off x="3643381" y="2318245"/>
              <a:ext cx="863570" cy="400110"/>
            </a:xfrm>
            <a:prstGeom prst="rect">
              <a:avLst/>
            </a:prstGeom>
            <a:noFill/>
          </p:spPr>
          <p:txBody>
            <a:bodyPr wrap="none" rtlCol="0">
              <a:spAutoFit/>
            </a:bodyPr>
            <a:lstStyle/>
            <a:p>
              <a:r>
                <a:rPr lang="en-US" sz="2000" b="1" dirty="0" smtClean="0"/>
                <a:t>Nights</a:t>
              </a:r>
              <a:endParaRPr lang="en-US" sz="2000" b="1" dirty="0"/>
            </a:p>
          </p:txBody>
        </p:sp>
      </p:grpSp>
      <p:grpSp>
        <p:nvGrpSpPr>
          <p:cNvPr id="48" name="Group 47"/>
          <p:cNvGrpSpPr/>
          <p:nvPr/>
        </p:nvGrpSpPr>
        <p:grpSpPr>
          <a:xfrm>
            <a:off x="2456040" y="3343375"/>
            <a:ext cx="1716488" cy="639419"/>
            <a:chOff x="3686126" y="3289342"/>
            <a:chExt cx="1716488" cy="639419"/>
          </a:xfrm>
        </p:grpSpPr>
        <p:cxnSp>
          <p:nvCxnSpPr>
            <p:cNvPr id="42" name="Straight Arrow Connector 41"/>
            <p:cNvCxnSpPr/>
            <p:nvPr/>
          </p:nvCxnSpPr>
          <p:spPr>
            <a:xfrm>
              <a:off x="4320718" y="3595640"/>
              <a:ext cx="536924" cy="3331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p:cNvCxnSpPr/>
            <p:nvPr/>
          </p:nvCxnSpPr>
          <p:spPr>
            <a:xfrm>
              <a:off x="4307372" y="3589774"/>
              <a:ext cx="1095242" cy="2386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4" name="TextBox 43"/>
            <p:cNvSpPr txBox="1"/>
            <p:nvPr/>
          </p:nvSpPr>
          <p:spPr>
            <a:xfrm>
              <a:off x="3686126" y="3289342"/>
              <a:ext cx="691408" cy="400110"/>
            </a:xfrm>
            <a:prstGeom prst="rect">
              <a:avLst/>
            </a:prstGeom>
            <a:noFill/>
          </p:spPr>
          <p:txBody>
            <a:bodyPr wrap="none" rtlCol="0">
              <a:spAutoFit/>
            </a:bodyPr>
            <a:lstStyle/>
            <a:p>
              <a:r>
                <a:rPr lang="en-US" sz="2000" b="1" dirty="0" smtClean="0"/>
                <a:t>Days</a:t>
              </a:r>
              <a:endParaRPr lang="en-US" sz="2000" b="1" dirty="0"/>
            </a:p>
          </p:txBody>
        </p:sp>
      </p:grpSp>
      <p:sp>
        <p:nvSpPr>
          <p:cNvPr id="52" name="Rectangle 51"/>
          <p:cNvSpPr/>
          <p:nvPr/>
        </p:nvSpPr>
        <p:spPr>
          <a:xfrm>
            <a:off x="3472741" y="2446675"/>
            <a:ext cx="6348866" cy="2020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p:cNvGrpSpPr/>
          <p:nvPr/>
        </p:nvGrpSpPr>
        <p:grpSpPr>
          <a:xfrm>
            <a:off x="3473983" y="3631062"/>
            <a:ext cx="6347623" cy="208686"/>
            <a:chOff x="4682297" y="3577029"/>
            <a:chExt cx="6347623" cy="208686"/>
          </a:xfrm>
        </p:grpSpPr>
        <p:sp>
          <p:nvSpPr>
            <p:cNvPr id="53" name="Rectangle 52"/>
            <p:cNvSpPr/>
            <p:nvPr/>
          </p:nvSpPr>
          <p:spPr>
            <a:xfrm>
              <a:off x="4682297" y="3577030"/>
              <a:ext cx="3666764" cy="2086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8394709" y="3577030"/>
              <a:ext cx="597775" cy="2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9146657" y="3577031"/>
              <a:ext cx="313763" cy="2086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9506743" y="3577030"/>
              <a:ext cx="141992" cy="2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a:off x="9846253" y="3577029"/>
              <a:ext cx="1183667" cy="2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p:cNvSpPr/>
            <p:nvPr/>
          </p:nvSpPr>
          <p:spPr>
            <a:xfrm>
              <a:off x="9682190" y="3577029"/>
              <a:ext cx="45719" cy="2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3472741" y="1945003"/>
            <a:ext cx="6857802" cy="3738637"/>
            <a:chOff x="2295512" y="3250895"/>
            <a:chExt cx="5391937" cy="2090447"/>
          </a:xfrm>
        </p:grpSpPr>
        <p:cxnSp>
          <p:nvCxnSpPr>
            <p:cNvPr id="8" name="Straight Arrow Connector 7"/>
            <p:cNvCxnSpPr/>
            <p:nvPr/>
          </p:nvCxnSpPr>
          <p:spPr>
            <a:xfrm>
              <a:off x="2296306" y="5327832"/>
              <a:ext cx="5391143" cy="13510"/>
            </a:xfrm>
            <a:prstGeom prst="straightConnector1">
              <a:avLst/>
            </a:prstGeom>
            <a:ln w="41275">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2295512" y="3250895"/>
              <a:ext cx="0" cy="2077732"/>
            </a:xfrm>
            <a:prstGeom prst="straightConnector1">
              <a:avLst/>
            </a:prstGeom>
            <a:ln w="41275">
              <a:solidFill>
                <a:schemeClr val="tx1"/>
              </a:solidFill>
              <a:headEnd type="none"/>
              <a:tailEnd type="none"/>
            </a:ln>
          </p:spPr>
          <p:style>
            <a:lnRef idx="2">
              <a:schemeClr val="accent1"/>
            </a:lnRef>
            <a:fillRef idx="0">
              <a:schemeClr val="accent1"/>
            </a:fillRef>
            <a:effectRef idx="1">
              <a:schemeClr val="accent1"/>
            </a:effectRef>
            <a:fontRef idx="minor">
              <a:schemeClr val="tx1"/>
            </a:fontRef>
          </p:style>
        </p:cxnSp>
      </p:grpSp>
      <p:grpSp>
        <p:nvGrpSpPr>
          <p:cNvPr id="77" name="Group 76"/>
          <p:cNvGrpSpPr/>
          <p:nvPr/>
        </p:nvGrpSpPr>
        <p:grpSpPr>
          <a:xfrm>
            <a:off x="3619839" y="4793830"/>
            <a:ext cx="6179995" cy="208687"/>
            <a:chOff x="4849925" y="4739797"/>
            <a:chExt cx="6179995" cy="208687"/>
          </a:xfrm>
        </p:grpSpPr>
        <p:sp>
          <p:nvSpPr>
            <p:cNvPr id="59" name="Rectangle 58"/>
            <p:cNvSpPr/>
            <p:nvPr/>
          </p:nvSpPr>
          <p:spPr>
            <a:xfrm>
              <a:off x="4849925" y="4739799"/>
              <a:ext cx="141992" cy="2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5373662" y="4739799"/>
              <a:ext cx="141992" cy="2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9620158" y="4739798"/>
              <a:ext cx="918673" cy="208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038936" y="4739798"/>
              <a:ext cx="141992" cy="2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7620989" y="4739797"/>
              <a:ext cx="93458" cy="208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8159172" y="4739798"/>
              <a:ext cx="45719" cy="2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8225036" y="4739798"/>
              <a:ext cx="45719" cy="2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p:cNvSpPr/>
            <p:nvPr/>
          </p:nvSpPr>
          <p:spPr>
            <a:xfrm>
              <a:off x="8714600" y="4739797"/>
              <a:ext cx="124958" cy="208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a:off x="9323464" y="4739798"/>
              <a:ext cx="45719" cy="2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10913905" y="4739798"/>
              <a:ext cx="116015" cy="2086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p:cNvSpPr/>
            <p:nvPr/>
          </p:nvSpPr>
          <p:spPr>
            <a:xfrm>
              <a:off x="5703428" y="4739797"/>
              <a:ext cx="918673" cy="208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8" name="TextBox 77"/>
          <p:cNvSpPr txBox="1"/>
          <p:nvPr/>
        </p:nvSpPr>
        <p:spPr>
          <a:xfrm>
            <a:off x="1670833" y="2235546"/>
            <a:ext cx="1731756" cy="523220"/>
          </a:xfrm>
          <a:prstGeom prst="rect">
            <a:avLst/>
          </a:prstGeom>
          <a:noFill/>
        </p:spPr>
        <p:txBody>
          <a:bodyPr wrap="none" rtlCol="0">
            <a:spAutoFit/>
          </a:bodyPr>
          <a:lstStyle/>
          <a:p>
            <a:r>
              <a:rPr lang="en-US" sz="2800" b="1" dirty="0" smtClean="0"/>
              <a:t>Always-on</a:t>
            </a:r>
            <a:endParaRPr lang="en-US" sz="2800" b="1" dirty="0"/>
          </a:p>
        </p:txBody>
      </p:sp>
      <p:sp>
        <p:nvSpPr>
          <p:cNvPr id="79" name="TextBox 78"/>
          <p:cNvSpPr txBox="1"/>
          <p:nvPr/>
        </p:nvSpPr>
        <p:spPr>
          <a:xfrm>
            <a:off x="1456043" y="3428950"/>
            <a:ext cx="2232396" cy="523220"/>
          </a:xfrm>
          <a:prstGeom prst="rect">
            <a:avLst/>
          </a:prstGeom>
          <a:noFill/>
        </p:spPr>
        <p:txBody>
          <a:bodyPr wrap="square" rtlCol="0">
            <a:spAutoFit/>
          </a:bodyPr>
          <a:lstStyle/>
          <a:p>
            <a:r>
              <a:rPr lang="en-US" sz="2800" b="1" dirty="0" smtClean="0"/>
              <a:t>Intermittent</a:t>
            </a:r>
            <a:endParaRPr lang="en-US" sz="2800" b="1" dirty="0"/>
          </a:p>
        </p:txBody>
      </p:sp>
      <p:sp>
        <p:nvSpPr>
          <p:cNvPr id="80" name="TextBox 79"/>
          <p:cNvSpPr txBox="1"/>
          <p:nvPr/>
        </p:nvSpPr>
        <p:spPr>
          <a:xfrm>
            <a:off x="2160934" y="4636563"/>
            <a:ext cx="1311808" cy="523220"/>
          </a:xfrm>
          <a:prstGeom prst="rect">
            <a:avLst/>
          </a:prstGeom>
          <a:noFill/>
        </p:spPr>
        <p:txBody>
          <a:bodyPr wrap="square" rtlCol="0">
            <a:spAutoFit/>
          </a:bodyPr>
          <a:lstStyle/>
          <a:p>
            <a:r>
              <a:rPr lang="en-US" sz="2800" b="1" dirty="0" smtClean="0"/>
              <a:t>Diurnal</a:t>
            </a:r>
            <a:endParaRPr lang="en-US" sz="2800" b="1" dirty="0"/>
          </a:p>
        </p:txBody>
      </p:sp>
      <p:cxnSp>
        <p:nvCxnSpPr>
          <p:cNvPr id="33" name="Straight Arrow Connector 32"/>
          <p:cNvCxnSpPr/>
          <p:nvPr/>
        </p:nvCxnSpPr>
        <p:spPr>
          <a:xfrm flipH="1">
            <a:off x="5610164" y="4202435"/>
            <a:ext cx="660518" cy="67436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p:nvPr/>
        </p:nvCxnSpPr>
        <p:spPr>
          <a:xfrm flipH="1">
            <a:off x="6173726" y="4202435"/>
            <a:ext cx="209863" cy="67436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p:nvPr/>
        </p:nvCxnSpPr>
        <p:spPr>
          <a:xfrm>
            <a:off x="6477028" y="4202435"/>
            <a:ext cx="264130" cy="67436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83" name="Content Placeholder 2"/>
          <p:cNvSpPr txBox="1">
            <a:spLocks/>
          </p:cNvSpPr>
          <p:nvPr/>
        </p:nvSpPr>
        <p:spPr>
          <a:xfrm>
            <a:off x="6483745" y="2476199"/>
            <a:ext cx="4142243" cy="468533"/>
          </a:xfrm>
          <a:prstGeom prst="rect">
            <a:avLst/>
          </a:prstGeom>
          <a:solidFill>
            <a:schemeClr val="bg1">
              <a:lumMod val="95000"/>
            </a:schemeClr>
          </a:solidFill>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3200" dirty="0" smtClean="0">
                <a:solidFill>
                  <a:srgbClr val="C00000"/>
                </a:solidFill>
              </a:rPr>
              <a:t>Access network problem</a:t>
            </a:r>
            <a:endParaRPr lang="en-US" sz="3200" dirty="0">
              <a:solidFill>
                <a:srgbClr val="C00000"/>
              </a:solidFill>
            </a:endParaRPr>
          </a:p>
        </p:txBody>
      </p:sp>
      <p:cxnSp>
        <p:nvCxnSpPr>
          <p:cNvPr id="84" name="Straight Arrow Connector 83"/>
          <p:cNvCxnSpPr/>
          <p:nvPr/>
        </p:nvCxnSpPr>
        <p:spPr>
          <a:xfrm flipH="1">
            <a:off x="7194038" y="2946474"/>
            <a:ext cx="660518" cy="67436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p:nvPr/>
        </p:nvCxnSpPr>
        <p:spPr>
          <a:xfrm flipH="1">
            <a:off x="7857615" y="2946474"/>
            <a:ext cx="109849" cy="66892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p:nvPr/>
        </p:nvCxnSpPr>
        <p:spPr>
          <a:xfrm>
            <a:off x="8060902" y="2946474"/>
            <a:ext cx="264130" cy="67436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5577469" y="3264943"/>
            <a:ext cx="4753074" cy="894017"/>
          </a:xfrm>
          <a:solidFill>
            <a:schemeClr val="bg1">
              <a:lumMod val="95000"/>
            </a:schemeClr>
          </a:solidFill>
        </p:spPr>
        <p:txBody>
          <a:bodyPr>
            <a:noAutofit/>
          </a:bodyPr>
          <a:lstStyle/>
          <a:p>
            <a:pPr algn="ctr"/>
            <a:r>
              <a:rPr lang="en-US" sz="3200" dirty="0" smtClean="0">
                <a:solidFill>
                  <a:srgbClr val="C00000"/>
                </a:solidFill>
              </a:rPr>
              <a:t>Some users </a:t>
            </a:r>
            <a:r>
              <a:rPr lang="en-US" sz="3200" b="1" dirty="0" smtClean="0">
                <a:solidFill>
                  <a:srgbClr val="C00000"/>
                </a:solidFill>
              </a:rPr>
              <a:t>switch off </a:t>
            </a:r>
            <a:r>
              <a:rPr lang="en-US" sz="3200" dirty="0" smtClean="0">
                <a:solidFill>
                  <a:srgbClr val="C00000"/>
                </a:solidFill>
              </a:rPr>
              <a:t>their routers when not in use</a:t>
            </a:r>
            <a:endParaRPr lang="en-US" sz="3200" dirty="0">
              <a:solidFill>
                <a:srgbClr val="C00000"/>
              </a:solidFill>
            </a:endParaRPr>
          </a:p>
        </p:txBody>
      </p:sp>
      <p:pic>
        <p:nvPicPr>
          <p:cNvPr id="5"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82400" y="6270131"/>
            <a:ext cx="609600" cy="609600"/>
          </a:xfrm>
          <a:prstGeom prst="rect">
            <a:avLst/>
          </a:prstGeom>
        </p:spPr>
      </p:pic>
    </p:spTree>
    <p:custDataLst>
      <p:tags r:id="rId1"/>
    </p:custDataLst>
    <p:extLst>
      <p:ext uri="{BB962C8B-B14F-4D97-AF65-F5344CB8AC3E}">
        <p14:creationId xmlns:p14="http://schemas.microsoft.com/office/powerpoint/2010/main" val="4269314790"/>
      </p:ext>
    </p:extLst>
  </p:cSld>
  <p:clrMapOvr>
    <a:masterClrMapping/>
  </p:clrMapOvr>
  <mc:AlternateContent xmlns:mc="http://schemas.openxmlformats.org/markup-compatibility/2006" xmlns:p14="http://schemas.microsoft.com/office/powerpoint/2010/main">
    <mc:Choice Requires="p14">
      <p:transition spd="slow" p14:dur="2000" advTm="86685"/>
    </mc:Choice>
    <mc:Fallback xmlns="">
      <p:transition spd="slow" advTm="86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6529"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49"/>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4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1" nodeType="clickEffect">
                                  <p:stCondLst>
                                    <p:cond delay="0"/>
                                  </p:stCondLst>
                                  <p:childTnLst>
                                    <p:set>
                                      <p:cBhvr>
                                        <p:cTn id="30" dur="1" fill="hold">
                                          <p:stCondLst>
                                            <p:cond delay="0"/>
                                          </p:stCondLst>
                                        </p:cTn>
                                        <p:tgtEl>
                                          <p:spTgt spid="7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childTnLst>
                                    <p:set>
                                      <p:cBhvr>
                                        <p:cTn id="36" dur="1" fill="hold">
                                          <p:stCondLst>
                                            <p:cond delay="0"/>
                                          </p:stCondLst>
                                        </p:cTn>
                                        <p:tgtEl>
                                          <p:spTgt spid="7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3">
                                            <p:bg/>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83">
                                            <p:txEl>
                                              <p:pRg st="0" end="0"/>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4"/>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5"/>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77"/>
                                        </p:tgtEl>
                                        <p:attrNameLst>
                                          <p:attrName>style.visibility</p:attrName>
                                        </p:attrNameLst>
                                      </p:cBhvr>
                                      <p:to>
                                        <p:strVal val="visible"/>
                                      </p:to>
                                    </p:set>
                                  </p:childTnLst>
                                </p:cTn>
                              </p:par>
                              <p:par>
                                <p:cTn id="55" presetID="1" presetClass="exit" presetSubtype="0" fill="hold" grpId="1" nodeType="withEffect">
                                  <p:stCondLst>
                                    <p:cond delay="0"/>
                                  </p:stCondLst>
                                  <p:childTnLst>
                                    <p:set>
                                      <p:cBhvr>
                                        <p:cTn id="56" dur="1" fill="hold">
                                          <p:stCondLst>
                                            <p:cond delay="0"/>
                                          </p:stCondLst>
                                        </p:cTn>
                                        <p:tgtEl>
                                          <p:spTgt spid="83">
                                            <p:txEl>
                                              <p:pRg st="0" end="0"/>
                                            </p:txEl>
                                          </p:spTgt>
                                        </p:tgtEl>
                                        <p:attrNameLst>
                                          <p:attrName>style.visibility</p:attrName>
                                        </p:attrNameLst>
                                      </p:cBhvr>
                                      <p:to>
                                        <p:strVal val="hidden"/>
                                      </p:to>
                                    </p:set>
                                  </p:childTnLst>
                                </p:cTn>
                              </p:par>
                              <p:par>
                                <p:cTn id="57" presetID="1" presetClass="exit" presetSubtype="0" fill="hold" grpId="1" nodeType="withEffect">
                                  <p:stCondLst>
                                    <p:cond delay="0"/>
                                  </p:stCondLst>
                                  <p:childTnLst>
                                    <p:set>
                                      <p:cBhvr>
                                        <p:cTn id="58" dur="1" fill="hold">
                                          <p:stCondLst>
                                            <p:cond delay="0"/>
                                          </p:stCondLst>
                                        </p:cTn>
                                        <p:tgtEl>
                                          <p:spTgt spid="83">
                                            <p:bg/>
                                          </p:spTgt>
                                        </p:tgtEl>
                                        <p:attrNameLst>
                                          <p:attrName>style.visibility</p:attrName>
                                        </p:attrNameLst>
                                      </p:cBhvr>
                                      <p:to>
                                        <p:strVal val="hidden"/>
                                      </p:to>
                                    </p:set>
                                  </p:childTnLst>
                                </p:cTn>
                              </p:par>
                              <p:par>
                                <p:cTn id="59" presetID="1" presetClass="exit" presetSubtype="0" fill="hold" nodeType="withEffect">
                                  <p:stCondLst>
                                    <p:cond delay="0"/>
                                  </p:stCondLst>
                                  <p:childTnLst>
                                    <p:set>
                                      <p:cBhvr>
                                        <p:cTn id="60" dur="1" fill="hold">
                                          <p:stCondLst>
                                            <p:cond delay="0"/>
                                          </p:stCondLst>
                                        </p:cTn>
                                        <p:tgtEl>
                                          <p:spTgt spid="84"/>
                                        </p:tgtEl>
                                        <p:attrNameLst>
                                          <p:attrName>style.visibility</p:attrName>
                                        </p:attrNameLst>
                                      </p:cBhvr>
                                      <p:to>
                                        <p:strVal val="hidden"/>
                                      </p:to>
                                    </p:set>
                                  </p:childTnLst>
                                </p:cTn>
                              </p:par>
                              <p:par>
                                <p:cTn id="61" presetID="1" presetClass="exit" presetSubtype="0" fill="hold" nodeType="withEffect">
                                  <p:stCondLst>
                                    <p:cond delay="0"/>
                                  </p:stCondLst>
                                  <p:childTnLst>
                                    <p:set>
                                      <p:cBhvr>
                                        <p:cTn id="62" dur="1" fill="hold">
                                          <p:stCondLst>
                                            <p:cond delay="0"/>
                                          </p:stCondLst>
                                        </p:cTn>
                                        <p:tgtEl>
                                          <p:spTgt spid="85"/>
                                        </p:tgtEl>
                                        <p:attrNameLst>
                                          <p:attrName>style.visibility</p:attrName>
                                        </p:attrNameLst>
                                      </p:cBhvr>
                                      <p:to>
                                        <p:strVal val="hidden"/>
                                      </p:to>
                                    </p:set>
                                  </p:childTnLst>
                                </p:cTn>
                              </p:par>
                              <p:par>
                                <p:cTn id="63" presetID="1" presetClass="exit" presetSubtype="0" fill="hold" nodeType="withEffect">
                                  <p:stCondLst>
                                    <p:cond delay="0"/>
                                  </p:stCondLst>
                                  <p:childTnLst>
                                    <p:set>
                                      <p:cBhvr>
                                        <p:cTn id="64" dur="1" fill="hold">
                                          <p:stCondLst>
                                            <p:cond delay="0"/>
                                          </p:stCondLst>
                                        </p:cTn>
                                        <p:tgtEl>
                                          <p:spTgt spid="86"/>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8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3">
                                            <p:bg/>
                                          </p:spTgt>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
                                            <p:txEl>
                                              <p:pRg st="0" end="0"/>
                                            </p:txEl>
                                          </p:spTgt>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33"/>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81"/>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8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81" fill="hold" display="0">
                  <p:stCondLst>
                    <p:cond delay="indefinite"/>
                  </p:stCondLst>
                  <p:endCondLst>
                    <p:cond evt="onStopAudio" delay="0">
                      <p:tgtEl>
                        <p:sldTgt/>
                      </p:tgtEl>
                    </p:cond>
                  </p:endCondLst>
                </p:cTn>
                <p:tgtEl>
                  <p:spTgt spid="5"/>
                </p:tgtEl>
              </p:cMediaNode>
            </p:audio>
          </p:childTnLst>
        </p:cTn>
      </p:par>
    </p:tnLst>
    <p:bldLst>
      <p:bldP spid="30" grpId="0"/>
      <p:bldP spid="31" grpId="0"/>
      <p:bldP spid="32" grpId="0"/>
      <p:bldP spid="52" grpId="0" animBg="1"/>
      <p:bldP spid="78" grpId="1"/>
      <p:bldP spid="79" grpId="1"/>
      <p:bldP spid="80" grpId="0"/>
      <p:bldP spid="83" grpId="0" build="p" animBg="1"/>
      <p:bldP spid="83" grpId="1" uiExpand="1" build="allAtOnce" animBg="1"/>
      <p:bldP spid="3" grpId="0" uiExpand="1" build="p" animBg="1"/>
    </p:bldLst>
  </p:timing>
  <p:extLst mod="1">
    <p:ext uri="{E180D4A7-C9FB-4DFB-919C-405C955672EB}">
      <p14:showEvtLst xmlns:p14="http://schemas.microsoft.com/office/powerpoint/2010/main">
        <p14:playEvt time="0" objId="5"/>
        <p14:stopEvt time="86543" objId="5"/>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9.7|4.7|6.4"/>
</p:tagLst>
</file>

<file path=ppt/tags/tag10.xml><?xml version="1.0" encoding="utf-8"?>
<p:tagLst xmlns:a="http://schemas.openxmlformats.org/drawingml/2006/main" xmlns:r="http://schemas.openxmlformats.org/officeDocument/2006/relationships" xmlns:p="http://schemas.openxmlformats.org/presentationml/2006/main">
  <p:tag name="TIMING" val="|12.2|6.7|12.3"/>
</p:tagLst>
</file>

<file path=ppt/tags/tag11.xml><?xml version="1.0" encoding="utf-8"?>
<p:tagLst xmlns:a="http://schemas.openxmlformats.org/drawingml/2006/main" xmlns:r="http://schemas.openxmlformats.org/officeDocument/2006/relationships" xmlns:p="http://schemas.openxmlformats.org/presentationml/2006/main">
  <p:tag name="TIMING" val="|33.4|8.8|5.6|6.8|8"/>
</p:tagLst>
</file>

<file path=ppt/tags/tag12.xml><?xml version="1.0" encoding="utf-8"?>
<p:tagLst xmlns:a="http://schemas.openxmlformats.org/drawingml/2006/main" xmlns:r="http://schemas.openxmlformats.org/officeDocument/2006/relationships" xmlns:p="http://schemas.openxmlformats.org/presentationml/2006/main">
  <p:tag name="TIMING" val="|14.1"/>
</p:tagLst>
</file>

<file path=ppt/tags/tag13.xml><?xml version="1.0" encoding="utf-8"?>
<p:tagLst xmlns:a="http://schemas.openxmlformats.org/drawingml/2006/main" xmlns:r="http://schemas.openxmlformats.org/officeDocument/2006/relationships" xmlns:p="http://schemas.openxmlformats.org/presentationml/2006/main">
  <p:tag name="TIMING" val="|44.9"/>
</p:tagLst>
</file>

<file path=ppt/tags/tag14.xml><?xml version="1.0" encoding="utf-8"?>
<p:tagLst xmlns:a="http://schemas.openxmlformats.org/drawingml/2006/main" xmlns:r="http://schemas.openxmlformats.org/officeDocument/2006/relationships" xmlns:p="http://schemas.openxmlformats.org/presentationml/2006/main">
  <p:tag name="TIMING" val="|23.1|12.2|11.9"/>
</p:tagLst>
</file>

<file path=ppt/tags/tag15.xml><?xml version="1.0" encoding="utf-8"?>
<p:tagLst xmlns:a="http://schemas.openxmlformats.org/drawingml/2006/main" xmlns:r="http://schemas.openxmlformats.org/officeDocument/2006/relationships" xmlns:p="http://schemas.openxmlformats.org/presentationml/2006/main">
  <p:tag name="TIMING" val="|17.6|2.7|14.7"/>
</p:tagLst>
</file>

<file path=ppt/tags/tag16.xml><?xml version="1.0" encoding="utf-8"?>
<p:tagLst xmlns:a="http://schemas.openxmlformats.org/drawingml/2006/main" xmlns:r="http://schemas.openxmlformats.org/officeDocument/2006/relationships" xmlns:p="http://schemas.openxmlformats.org/presentationml/2006/main">
  <p:tag name="TIMING" val="|41.5|9|13.1"/>
</p:tagLst>
</file>

<file path=ppt/tags/tag17.xml><?xml version="1.0" encoding="utf-8"?>
<p:tagLst xmlns:a="http://schemas.openxmlformats.org/drawingml/2006/main" xmlns:r="http://schemas.openxmlformats.org/officeDocument/2006/relationships" xmlns:p="http://schemas.openxmlformats.org/presentationml/2006/main">
  <p:tag name="TIMING" val="|66.7"/>
</p:tagLst>
</file>

<file path=ppt/tags/tag2.xml><?xml version="1.0" encoding="utf-8"?>
<p:tagLst xmlns:a="http://schemas.openxmlformats.org/drawingml/2006/main" xmlns:r="http://schemas.openxmlformats.org/officeDocument/2006/relationships" xmlns:p="http://schemas.openxmlformats.org/presentationml/2006/main">
  <p:tag name="TIMING" val="|7.3|12.7|17.9"/>
</p:tagLst>
</file>

<file path=ppt/tags/tag3.xml><?xml version="1.0" encoding="utf-8"?>
<p:tagLst xmlns:a="http://schemas.openxmlformats.org/drawingml/2006/main" xmlns:r="http://schemas.openxmlformats.org/officeDocument/2006/relationships" xmlns:p="http://schemas.openxmlformats.org/presentationml/2006/main">
  <p:tag name="TIMING" val="|25.1"/>
</p:tagLst>
</file>

<file path=ppt/tags/tag4.xml><?xml version="1.0" encoding="utf-8"?>
<p:tagLst xmlns:a="http://schemas.openxmlformats.org/drawingml/2006/main" xmlns:r="http://schemas.openxmlformats.org/officeDocument/2006/relationships" xmlns:p="http://schemas.openxmlformats.org/presentationml/2006/main">
  <p:tag name="TIMING" val="|28.6"/>
</p:tagLst>
</file>

<file path=ppt/tags/tag5.xml><?xml version="1.0" encoding="utf-8"?>
<p:tagLst xmlns:a="http://schemas.openxmlformats.org/drawingml/2006/main" xmlns:r="http://schemas.openxmlformats.org/officeDocument/2006/relationships" xmlns:p="http://schemas.openxmlformats.org/presentationml/2006/main">
  <p:tag name="TIMING" val="|52|8.8"/>
</p:tagLst>
</file>

<file path=ppt/tags/tag6.xml><?xml version="1.0" encoding="utf-8"?>
<p:tagLst xmlns:a="http://schemas.openxmlformats.org/drawingml/2006/main" xmlns:r="http://schemas.openxmlformats.org/officeDocument/2006/relationships" xmlns:p="http://schemas.openxmlformats.org/presentationml/2006/main">
  <p:tag name="TIMING" val="|14.6|6.6|4.1"/>
</p:tagLst>
</file>

<file path=ppt/tags/tag7.xml><?xml version="1.0" encoding="utf-8"?>
<p:tagLst xmlns:a="http://schemas.openxmlformats.org/drawingml/2006/main" xmlns:r="http://schemas.openxmlformats.org/officeDocument/2006/relationships" xmlns:p="http://schemas.openxmlformats.org/presentationml/2006/main">
  <p:tag name="TIMING" val="|17.8|4.3|12.4|8.6|5.5|4.4|11.9|6.4"/>
</p:tagLst>
</file>

<file path=ppt/tags/tag8.xml><?xml version="1.0" encoding="utf-8"?>
<p:tagLst xmlns:a="http://schemas.openxmlformats.org/drawingml/2006/main" xmlns:r="http://schemas.openxmlformats.org/officeDocument/2006/relationships" xmlns:p="http://schemas.openxmlformats.org/presentationml/2006/main">
  <p:tag name="TIMING" val="|15.2"/>
</p:tagLst>
</file>

<file path=ppt/tags/tag9.xml><?xml version="1.0" encoding="utf-8"?>
<p:tagLst xmlns:a="http://schemas.openxmlformats.org/drawingml/2006/main" xmlns:r="http://schemas.openxmlformats.org/officeDocument/2006/relationships" xmlns:p="http://schemas.openxmlformats.org/presentationml/2006/main">
  <p:tag name="TIMING" val="|49.3"/>
</p:tagLst>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Metropolitan</Template>
  <TotalTime>2393</TotalTime>
  <Words>2702</Words>
  <Application>Microsoft Office PowerPoint</Application>
  <PresentationFormat>Widescreen</PresentationFormat>
  <Paragraphs>296</Paragraphs>
  <Slides>22</Slides>
  <Notes>22</Notes>
  <HiddenSlides>0</HiddenSlides>
  <MMClips>22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Arial</vt:lpstr>
      <vt:lpstr>Calibri</vt:lpstr>
      <vt:lpstr>Calibri Light</vt:lpstr>
      <vt:lpstr>Metropolitan</vt:lpstr>
      <vt:lpstr>Peeking Behind the NAT An Empirical Study of Home Networks</vt:lpstr>
      <vt:lpstr>What is Happening in the Home Network?</vt:lpstr>
      <vt:lpstr>Questions</vt:lpstr>
      <vt:lpstr>Project BISmark: Peeking Behind the NAT</vt:lpstr>
      <vt:lpstr>Limitations of Previous Studies</vt:lpstr>
      <vt:lpstr>Our Contributions</vt:lpstr>
      <vt:lpstr>Availability of Home Gateways</vt:lpstr>
      <vt:lpstr>Developing Nations See More Downtime</vt:lpstr>
      <vt:lpstr>User Behavior Can Cause Downtime</vt:lpstr>
      <vt:lpstr>Our Contributions</vt:lpstr>
      <vt:lpstr>Infrastructure in Home Networks</vt:lpstr>
      <vt:lpstr>Connectivity is Diurnal on Weekdays</vt:lpstr>
      <vt:lpstr>2.4 GHz Spectrum is Crowded</vt:lpstr>
      <vt:lpstr>Our Contributions</vt:lpstr>
      <vt:lpstr>Home Network Usage Characteristics</vt:lpstr>
      <vt:lpstr>Users Don’t Saturate Their Links</vt:lpstr>
      <vt:lpstr>One Device Generates Most Traffic</vt:lpstr>
      <vt:lpstr>More Traffic by Volume, Less by Number of Connections</vt:lpstr>
      <vt:lpstr>Summary</vt:lpstr>
      <vt:lpstr>Teasers</vt:lpstr>
      <vt:lpstr>Future Work</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Peeking Behind the NAT An Empirical Study of Home Networks</dc:title>
  <dc:creator>Sarthak Grover</dc:creator>
  <cp:lastModifiedBy>Sarthak Grover</cp:lastModifiedBy>
  <cp:revision>187</cp:revision>
  <dcterms:created xsi:type="dcterms:W3CDTF">2013-10-18T04:03:08Z</dcterms:created>
  <dcterms:modified xsi:type="dcterms:W3CDTF">2013-10-23T09:30:37Z</dcterms:modified>
</cp:coreProperties>
</file>

<file path=docProps/thumbnail.jpeg>
</file>